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875" r:id="rId2"/>
  </p:sldMasterIdLst>
  <p:notesMasterIdLst>
    <p:notesMasterId r:id="rId19"/>
  </p:notesMasterIdLst>
  <p:sldIdLst>
    <p:sldId id="256" r:id="rId3"/>
    <p:sldId id="1166" r:id="rId4"/>
    <p:sldId id="1130" r:id="rId5"/>
    <p:sldId id="1137" r:id="rId6"/>
    <p:sldId id="1176" r:id="rId7"/>
    <p:sldId id="1160" r:id="rId8"/>
    <p:sldId id="1168" r:id="rId9"/>
    <p:sldId id="1175" r:id="rId10"/>
    <p:sldId id="1169" r:id="rId11"/>
    <p:sldId id="1170" r:id="rId12"/>
    <p:sldId id="1171" r:id="rId13"/>
    <p:sldId id="1172" r:id="rId14"/>
    <p:sldId id="1173" r:id="rId15"/>
    <p:sldId id="1174" r:id="rId16"/>
    <p:sldId id="1167" r:id="rId17"/>
    <p:sldId id="280" r:id="rId18"/>
  </p:sldIdLst>
  <p:sldSz cx="12192000" cy="6858000"/>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892" userDrawn="1">
          <p15:clr>
            <a:srgbClr val="A4A3A4"/>
          </p15:clr>
        </p15:guide>
        <p15:guide id="4" orient="horz" pos="23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BBA4"/>
    <a:srgbClr val="FFFFFF"/>
    <a:srgbClr val="B2C2C1"/>
    <a:srgbClr val="849C9B"/>
    <a:srgbClr val="C9F3FF"/>
    <a:srgbClr val="FCE3A6"/>
    <a:srgbClr val="D4ED8F"/>
    <a:srgbClr val="2A2E3B"/>
    <a:srgbClr val="FCC3AA"/>
    <a:srgbClr val="F86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57252" autoAdjust="0"/>
  </p:normalViewPr>
  <p:slideViewPr>
    <p:cSldViewPr snapToGrid="0" showGuides="1">
      <p:cViewPr varScale="1">
        <p:scale>
          <a:sx n="64" d="100"/>
          <a:sy n="64" d="100"/>
        </p:scale>
        <p:origin x="2190" y="78"/>
      </p:cViewPr>
      <p:guideLst>
        <p:guide pos="892"/>
        <p:guide orient="horz" pos="236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7" d="100"/>
          <a:sy n="57" d="100"/>
        </p:scale>
        <p:origin x="24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6198"/>
          </a:xfrm>
          <a:prstGeom prst="rect">
            <a:avLst/>
          </a:prstGeom>
        </p:spPr>
        <p:txBody>
          <a:bodyPr vert="horz" lIns="94768" tIns="47384" rIns="94768" bIns="47384" rtlCol="0"/>
          <a:lstStyle>
            <a:lvl1pPr algn="l">
              <a:defRPr sz="1200"/>
            </a:lvl1pPr>
          </a:lstStyle>
          <a:p>
            <a:endParaRPr lang="de-DE"/>
          </a:p>
        </p:txBody>
      </p:sp>
      <p:sp>
        <p:nvSpPr>
          <p:cNvPr id="3" name="Datumsplatzhalter 2"/>
          <p:cNvSpPr>
            <a:spLocks noGrp="1"/>
          </p:cNvSpPr>
          <p:nvPr>
            <p:ph type="dt" idx="1"/>
          </p:nvPr>
        </p:nvSpPr>
        <p:spPr>
          <a:xfrm>
            <a:off x="5797247" y="0"/>
            <a:ext cx="4434999" cy="356198"/>
          </a:xfrm>
          <a:prstGeom prst="rect">
            <a:avLst/>
          </a:prstGeom>
        </p:spPr>
        <p:txBody>
          <a:bodyPr vert="horz" lIns="94768" tIns="47384" rIns="94768" bIns="47384" rtlCol="0"/>
          <a:lstStyle>
            <a:lvl1pPr algn="r">
              <a:defRPr sz="1200"/>
            </a:lvl1pPr>
          </a:lstStyle>
          <a:p>
            <a:fld id="{1D4552BE-31B4-418D-A5C0-2F7B35BC755F}" type="datetimeFigureOut">
              <a:rPr lang="de-DE" smtClean="0"/>
              <a:t>30.12.2024</a:t>
            </a:fld>
            <a:endParaRPr lang="de-DE"/>
          </a:p>
        </p:txBody>
      </p:sp>
      <p:sp>
        <p:nvSpPr>
          <p:cNvPr id="4" name="Folienbildplatzhalter 3"/>
          <p:cNvSpPr>
            <a:spLocks noGrp="1" noRot="1" noChangeAspect="1"/>
          </p:cNvSpPr>
          <p:nvPr>
            <p:ph type="sldImg" idx="2"/>
          </p:nvPr>
        </p:nvSpPr>
        <p:spPr>
          <a:xfrm>
            <a:off x="2990850" y="889000"/>
            <a:ext cx="4252913" cy="2393950"/>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416538"/>
            <a:ext cx="8187690" cy="2795350"/>
          </a:xfrm>
          <a:prstGeom prst="rect">
            <a:avLst/>
          </a:prstGeom>
        </p:spPr>
        <p:txBody>
          <a:bodyPr vert="horz" lIns="94768" tIns="47384" rIns="94768" bIns="4738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743103"/>
            <a:ext cx="4434999" cy="356198"/>
          </a:xfrm>
          <a:prstGeom prst="rect">
            <a:avLst/>
          </a:prstGeom>
        </p:spPr>
        <p:txBody>
          <a:bodyPr vert="horz" lIns="94768" tIns="47384" rIns="94768" bIns="47384" rtlCol="0" anchor="b"/>
          <a:lstStyle>
            <a:lvl1pPr algn="l">
              <a:defRPr sz="1200"/>
            </a:lvl1pPr>
          </a:lstStyle>
          <a:p>
            <a:endParaRPr lang="de-DE"/>
          </a:p>
        </p:txBody>
      </p:sp>
      <p:sp>
        <p:nvSpPr>
          <p:cNvPr id="7" name="Foliennummernplatzhalter 6"/>
          <p:cNvSpPr>
            <a:spLocks noGrp="1"/>
          </p:cNvSpPr>
          <p:nvPr>
            <p:ph type="sldNum" sz="quarter" idx="5"/>
          </p:nvPr>
        </p:nvSpPr>
        <p:spPr>
          <a:xfrm>
            <a:off x="5797247" y="6743103"/>
            <a:ext cx="4434999" cy="356198"/>
          </a:xfrm>
          <a:prstGeom prst="rect">
            <a:avLst/>
          </a:prstGeom>
        </p:spPr>
        <p:txBody>
          <a:bodyPr vert="horz" lIns="94768" tIns="47384" rIns="94768" bIns="47384" rtlCol="0" anchor="b"/>
          <a:lstStyle>
            <a:lvl1pPr algn="r">
              <a:defRPr sz="1200"/>
            </a:lvl1pPr>
          </a:lstStyle>
          <a:p>
            <a:fld id="{5DF90C27-2189-4FED-8FDA-00DAD7BD2D37}" type="slidenum">
              <a:rPr lang="de-DE" smtClean="0"/>
              <a:t>‹Nr.›</a:t>
            </a:fld>
            <a:endParaRPr lang="de-DE"/>
          </a:p>
        </p:txBody>
      </p:sp>
    </p:spTree>
    <p:extLst>
      <p:ext uri="{BB962C8B-B14F-4D97-AF65-F5344CB8AC3E}">
        <p14:creationId xmlns:p14="http://schemas.microsoft.com/office/powerpoint/2010/main" val="256220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236" userDrawn="1">
          <p15:clr>
            <a:srgbClr val="F26B43"/>
          </p15:clr>
        </p15:guide>
        <p15:guide id="2" pos="322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umweltbundesamt.de/publikationen/der-weg-zur-treibhausgasneutralen-verwaltungbundesam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a:t>
            </a:fld>
            <a:endParaRPr lang="de-DE"/>
          </a:p>
        </p:txBody>
      </p:sp>
    </p:spTree>
    <p:extLst>
      <p:ext uri="{BB962C8B-B14F-4D97-AF65-F5344CB8AC3E}">
        <p14:creationId xmlns:p14="http://schemas.microsoft.com/office/powerpoint/2010/main" val="353598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endParaRPr lang="de-DE" sz="800" dirty="0">
              <a:latin typeface="Aptos Light" panose="020B0004020202020204" pitchFamily="34" charset="0"/>
            </a:endParaRPr>
          </a:p>
          <a:p>
            <a:r>
              <a:rPr lang="de-DE" sz="1000" dirty="0"/>
              <a:t>Die Folie kann genutzt werden, um die Reflexionsfragen im Team zu bearbeiten. </a:t>
            </a:r>
          </a:p>
          <a:p>
            <a:endParaRPr lang="de-DE" sz="1000" dirty="0"/>
          </a:p>
          <a:p>
            <a:r>
              <a:rPr lang="de-DE" sz="1000" dirty="0"/>
              <a:t>Bitte nennen Sie </a:t>
            </a:r>
            <a:r>
              <a:rPr lang="de-DE" sz="1000" b="1" dirty="0"/>
              <a:t>https://www.ie-leipzig.com/auf-dem-weg/ </a:t>
            </a:r>
            <a:r>
              <a:rPr lang="de-DE" sz="10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10</a:t>
            </a:fld>
            <a:endParaRPr lang="de-DE"/>
          </a:p>
        </p:txBody>
      </p:sp>
    </p:spTree>
    <p:extLst>
      <p:ext uri="{BB962C8B-B14F-4D97-AF65-F5344CB8AC3E}">
        <p14:creationId xmlns:p14="http://schemas.microsoft.com/office/powerpoint/2010/main" val="3117226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endParaRPr lang="de-DE" sz="800" dirty="0">
              <a:latin typeface="Aptos Light" panose="020B0004020202020204" pitchFamily="34" charset="0"/>
            </a:endParaRPr>
          </a:p>
          <a:p>
            <a:r>
              <a:rPr lang="de-DE" sz="1000" dirty="0"/>
              <a:t>Die Folie kann genutzt werden, um die Reflexionsfragen im Team zu bearbeiten. </a:t>
            </a:r>
          </a:p>
          <a:p>
            <a:endParaRPr lang="de-DE" sz="1000" dirty="0"/>
          </a:p>
          <a:p>
            <a:r>
              <a:rPr lang="de-DE" sz="1000" dirty="0"/>
              <a:t>Bitte nennen Sie </a:t>
            </a:r>
            <a:r>
              <a:rPr lang="de-DE" sz="1000" b="1" dirty="0"/>
              <a:t>https://www.ie-leipzig.com/auf-dem-weg/ </a:t>
            </a:r>
            <a:r>
              <a:rPr lang="de-DE" sz="10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11</a:t>
            </a:fld>
            <a:endParaRPr lang="de-DE"/>
          </a:p>
        </p:txBody>
      </p:sp>
    </p:spTree>
    <p:extLst>
      <p:ext uri="{BB962C8B-B14F-4D97-AF65-F5344CB8AC3E}">
        <p14:creationId xmlns:p14="http://schemas.microsoft.com/office/powerpoint/2010/main" val="1389239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endParaRPr lang="de-DE" sz="800" dirty="0">
              <a:latin typeface="Aptos Light" panose="020B0004020202020204" pitchFamily="34" charset="0"/>
            </a:endParaRPr>
          </a:p>
          <a:p>
            <a:r>
              <a:rPr lang="de-DE" sz="1000" dirty="0"/>
              <a:t>Die Folie kann genutzt werden, um die Reflexionsfragen im Team zu bearbeiten. </a:t>
            </a:r>
          </a:p>
          <a:p>
            <a:endParaRPr lang="de-DE" sz="1000" dirty="0"/>
          </a:p>
          <a:p>
            <a:r>
              <a:rPr lang="de-DE" sz="1000"/>
              <a:t>Bitte nennen Sie </a:t>
            </a:r>
            <a:r>
              <a:rPr lang="de-DE" sz="1000" b="1"/>
              <a:t>https://www.ie-leipzig.com/auf-dem-weg/ </a:t>
            </a:r>
            <a:r>
              <a:rPr lang="de-DE" sz="100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12</a:t>
            </a:fld>
            <a:endParaRPr lang="de-DE"/>
          </a:p>
        </p:txBody>
      </p:sp>
    </p:spTree>
    <p:extLst>
      <p:ext uri="{BB962C8B-B14F-4D97-AF65-F5344CB8AC3E}">
        <p14:creationId xmlns:p14="http://schemas.microsoft.com/office/powerpoint/2010/main" val="413364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200" dirty="0"/>
              <a:t>Die Folie kann genutzt werden, um die Reflexionsfragen einzeln oder im Team zu bearbeiten. </a:t>
            </a:r>
          </a:p>
          <a:p>
            <a:endParaRPr lang="de-DE" sz="1200" dirty="0"/>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13</a:t>
            </a:fld>
            <a:endParaRPr lang="de-DE"/>
          </a:p>
        </p:txBody>
      </p:sp>
    </p:spTree>
    <p:extLst>
      <p:ext uri="{BB962C8B-B14F-4D97-AF65-F5344CB8AC3E}">
        <p14:creationId xmlns:p14="http://schemas.microsoft.com/office/powerpoint/2010/main" val="120010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200" dirty="0"/>
              <a:t>Die Folie kann genutzt werden, um die Reflexionsfragen einzeln oder im Team zu bearbeiten. </a:t>
            </a:r>
          </a:p>
          <a:p>
            <a:endParaRPr lang="de-DE" sz="1200" dirty="0"/>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14</a:t>
            </a:fld>
            <a:endParaRPr lang="de-DE"/>
          </a:p>
        </p:txBody>
      </p:sp>
    </p:spTree>
    <p:extLst>
      <p:ext uri="{BB962C8B-B14F-4D97-AF65-F5344CB8AC3E}">
        <p14:creationId xmlns:p14="http://schemas.microsoft.com/office/powerpoint/2010/main" val="4096103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15</a:t>
            </a:fld>
            <a:endParaRPr lang="de-DE"/>
          </a:p>
        </p:txBody>
      </p:sp>
    </p:spTree>
    <p:extLst>
      <p:ext uri="{BB962C8B-B14F-4D97-AF65-F5344CB8AC3E}">
        <p14:creationId xmlns:p14="http://schemas.microsoft.com/office/powerpoint/2010/main" val="3493131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933C8A2-A467-C346-B10F-527D284E93C7}" type="slidenum">
              <a:rPr lang="de-DE" smtClean="0"/>
              <a:t>16</a:t>
            </a:fld>
            <a:endParaRPr lang="de-DE" dirty="0"/>
          </a:p>
        </p:txBody>
      </p:sp>
    </p:spTree>
    <p:extLst>
      <p:ext uri="{BB962C8B-B14F-4D97-AF65-F5344CB8AC3E}">
        <p14:creationId xmlns:p14="http://schemas.microsoft.com/office/powerpoint/2010/main" val="2739566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5DF90C27-2189-4FED-8FDA-00DAD7BD2D37}" type="slidenum">
              <a:rPr lang="de-DE" smtClean="0"/>
              <a:t>2</a:t>
            </a:fld>
            <a:endParaRPr lang="de-DE"/>
          </a:p>
        </p:txBody>
      </p:sp>
    </p:spTree>
    <p:extLst>
      <p:ext uri="{BB962C8B-B14F-4D97-AF65-F5344CB8AC3E}">
        <p14:creationId xmlns:p14="http://schemas.microsoft.com/office/powerpoint/2010/main" val="29384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p:txBody>
      </p:sp>
      <p:sp>
        <p:nvSpPr>
          <p:cNvPr id="4" name="Foliennummernplatzhalter 3"/>
          <p:cNvSpPr>
            <a:spLocks noGrp="1"/>
          </p:cNvSpPr>
          <p:nvPr>
            <p:ph type="sldNum" sz="quarter" idx="5"/>
          </p:nvPr>
        </p:nvSpPr>
        <p:spPr/>
        <p:txBody>
          <a:bodyPr/>
          <a:lstStyle/>
          <a:p>
            <a:fld id="{5DF90C27-2189-4FED-8FDA-00DAD7BD2D37}" type="slidenum">
              <a:rPr lang="de-DE" smtClean="0"/>
              <a:t>3</a:t>
            </a:fld>
            <a:endParaRPr lang="de-DE"/>
          </a:p>
        </p:txBody>
      </p:sp>
    </p:spTree>
    <p:extLst>
      <p:ext uri="{BB962C8B-B14F-4D97-AF65-F5344CB8AC3E}">
        <p14:creationId xmlns:p14="http://schemas.microsoft.com/office/powerpoint/2010/main" val="1694114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000" dirty="0">
                <a:latin typeface="Aptos Light" panose="020B0004020202020204" pitchFamily="34" charset="0"/>
              </a:rPr>
              <a:t>Die Icons dürfen frei, einzeln und auch ohne Bezeichnung verwendet werden. Die Etappen orientieren sich am Leitfaden des Umweltbundesamtes aus dem Jahr 2021. In darauf aufbauenden Darstellungen und auch in der Praxis werden diese Etappen teilweise vereinfacht in weniger Stufen dargestellt, z.B. als Grundsatzbeschluss, Bilanzierung, Planung/Konzept, Umsetzung und Monitoring/Controlling. Wesentliche Unterscheidung und Weiterentwicklung im Vergleich zum UBA-Leitfaden: Eine freiwillige Kompensation im Kontext der Verwaltung wird nicht als tragfähig eingeschätzt. Die Etappe ist jedoch verblieben, da die Auseinandersetzung und Erarbeitung einer Position hier notwendig bleibt. </a:t>
            </a:r>
          </a:p>
          <a:p>
            <a:endParaRPr lang="de-DE" sz="1000" dirty="0">
              <a:latin typeface="Aptos Light" panose="020B0004020202020204" pitchFamily="34" charset="0"/>
            </a:endParaRPr>
          </a:p>
          <a:p>
            <a:r>
              <a:rPr lang="de-DE" sz="1000" dirty="0">
                <a:latin typeface="Aptos Light" panose="020B0004020202020204" pitchFamily="34" charset="0"/>
              </a:rPr>
              <a:t>Weiterführende Information: </a:t>
            </a:r>
          </a:p>
          <a:p>
            <a:endParaRPr lang="de-DE" sz="1000" dirty="0">
              <a:latin typeface="Aptos Light" panose="020B0004020202020204" pitchFamily="34" charset="0"/>
            </a:endParaRPr>
          </a:p>
          <a:p>
            <a:pPr defTabSz="947684">
              <a:defRPr/>
            </a:pPr>
            <a:r>
              <a:rPr lang="de-DE" sz="1000" dirty="0">
                <a:latin typeface="Aptos Light" panose="020B0004020202020204" pitchFamily="34" charset="0"/>
              </a:rPr>
              <a:t>[1] Umweltbundesamt, Der Weg zur treibhausgasneutralen Verwaltung: Etappen und Hilfestellungen, 2021</a:t>
            </a:r>
          </a:p>
          <a:p>
            <a:pPr defTabSz="947684">
              <a:defRPr/>
            </a:pPr>
            <a:r>
              <a:rPr lang="de-DE" sz="1000" dirty="0">
                <a:latin typeface="Aptos Light" panose="020B0004020202020204" pitchFamily="34" charset="0"/>
                <a:hlinkClick r:id="rId3"/>
              </a:rPr>
              <a:t>https://www.umweltbundesamt.de/publikationen/der-weg-zur-treibhausgasneutralen-verwaltungbundesamt</a:t>
            </a:r>
            <a:endParaRPr lang="de-DE" sz="1000" dirty="0">
              <a:latin typeface="Aptos Light" panose="020B0004020202020204" pitchFamily="34" charset="0"/>
            </a:endParaRPr>
          </a:p>
          <a:p>
            <a:pPr defTabSz="947684">
              <a:defRPr/>
            </a:pPr>
            <a:endParaRPr lang="de-DE" sz="1000" dirty="0">
              <a:latin typeface="Aptos Light" panose="020B0004020202020204" pitchFamily="34" charset="0"/>
            </a:endParaRPr>
          </a:p>
          <a:p>
            <a:r>
              <a:rPr lang="de-DE" sz="1200" dirty="0"/>
              <a:t>Bitte nennen Sie </a:t>
            </a:r>
            <a:r>
              <a:rPr lang="de-DE" sz="1200" b="1" dirty="0"/>
              <a:t>https://www.ie-leipzig.com/auf-dem-weg/ </a:t>
            </a:r>
            <a:r>
              <a:rPr lang="de-DE" sz="1200" dirty="0"/>
              <a:t>als Quelle. </a:t>
            </a:r>
          </a:p>
          <a:p>
            <a:pPr defTabSz="947684">
              <a:defRPr/>
            </a:pPr>
            <a:endParaRPr lang="de-DE" sz="1000" dirty="0">
              <a:latin typeface="Aptos Light" panose="020B0004020202020204" pitchFamily="34" charset="0"/>
            </a:endParaRP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4</a:t>
            </a:fld>
            <a:endParaRPr lang="de-DE"/>
          </a:p>
        </p:txBody>
      </p:sp>
    </p:spTree>
    <p:extLst>
      <p:ext uri="{BB962C8B-B14F-4D97-AF65-F5344CB8AC3E}">
        <p14:creationId xmlns:p14="http://schemas.microsoft.com/office/powerpoint/2010/main" val="1543670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Aptos Light" panose="020B0004020202020204" pitchFamily="34" charset="0"/>
              </a:rPr>
              <a:t>Hinweise: </a:t>
            </a:r>
          </a:p>
          <a:p>
            <a:endParaRPr lang="de-DE" sz="1200" dirty="0">
              <a:latin typeface="Aptos Light" panose="020B0004020202020204" pitchFamily="34" charset="0"/>
            </a:endParaRPr>
          </a:p>
          <a:p>
            <a:pPr algn="l"/>
            <a:r>
              <a:rPr lang="de-DE" b="0" i="0" dirty="0">
                <a:solidFill>
                  <a:srgbClr val="242424"/>
                </a:solidFill>
                <a:effectLst/>
                <a:latin typeface="Segoe UI" panose="020B0502040204020203" pitchFamily="34" charset="0"/>
              </a:rPr>
              <a:t>Der Plan-Do-Check-Act (PDCA) Zyklus ist ein etablierter, iterativer Vier-Phasen-Ansatz zur kontinuierlichen Verbesserung von Prozessen und Produkten. </a:t>
            </a:r>
          </a:p>
          <a:p>
            <a:pPr algn="l"/>
            <a:endParaRPr lang="de-DE" b="0" i="0" dirty="0">
              <a:solidFill>
                <a:srgbClr val="242424"/>
              </a:solidFill>
              <a:effectLst/>
              <a:latin typeface="Segoe UI" panose="020B0502040204020203" pitchFamily="34" charset="0"/>
            </a:endParaRPr>
          </a:p>
          <a:p>
            <a:pPr algn="l"/>
            <a:r>
              <a:rPr lang="de-DE" b="1" i="0" dirty="0">
                <a:solidFill>
                  <a:srgbClr val="242424"/>
                </a:solidFill>
                <a:effectLst/>
                <a:latin typeface="Segoe UI" panose="020B0502040204020203" pitchFamily="34" charset="0"/>
              </a:rPr>
              <a:t>Plan (Planen)</a:t>
            </a:r>
            <a:r>
              <a:rPr lang="de-DE" b="0" i="0" dirty="0">
                <a:solidFill>
                  <a:srgbClr val="242424"/>
                </a:solidFill>
                <a:effectLst/>
                <a:latin typeface="Segoe UI" panose="020B0502040204020203" pitchFamily="34" charset="0"/>
              </a:rPr>
              <a:t>: In dieser Phase identifizieren Sie die Notwendigkeit für einen Prozess. Sie analysieren die aktuelle Situation, setzen Ziele und entwickeln einen Plan zur Erreichung dieser Ziele.</a:t>
            </a:r>
          </a:p>
          <a:p>
            <a:pPr algn="l">
              <a:buFont typeface="+mj-lt"/>
              <a:buNone/>
            </a:pPr>
            <a:endParaRPr lang="de-DE" b="0" i="0" dirty="0">
              <a:solidFill>
                <a:srgbClr val="242424"/>
              </a:solidFill>
              <a:effectLst/>
              <a:latin typeface="Segoe UI" panose="020B0502040204020203" pitchFamily="34" charset="0"/>
            </a:endParaRPr>
          </a:p>
          <a:p>
            <a:pPr algn="l">
              <a:buFont typeface="+mj-lt"/>
              <a:buNone/>
            </a:pPr>
            <a:r>
              <a:rPr lang="de-DE" b="1" i="0" dirty="0">
                <a:solidFill>
                  <a:srgbClr val="242424"/>
                </a:solidFill>
                <a:effectLst/>
                <a:latin typeface="Segoe UI" panose="020B0502040204020203" pitchFamily="34" charset="0"/>
              </a:rPr>
              <a:t>Do (Durchführen)</a:t>
            </a:r>
            <a:r>
              <a:rPr lang="de-DE" b="0" i="0" dirty="0">
                <a:solidFill>
                  <a:srgbClr val="242424"/>
                </a:solidFill>
                <a:effectLst/>
                <a:latin typeface="Segoe UI" panose="020B0502040204020203" pitchFamily="34" charset="0"/>
              </a:rPr>
              <a:t>: Hier setzen Sie den Plan in die Tat um. Es ist wichtig, während dieser Phase Daten zu sammeln, um die Ergebnisse zu bewerten.</a:t>
            </a:r>
          </a:p>
          <a:p>
            <a:pPr algn="l">
              <a:buFont typeface="+mj-lt"/>
              <a:buNone/>
            </a:pPr>
            <a:endParaRPr lang="de-DE" b="0" i="0" dirty="0">
              <a:solidFill>
                <a:srgbClr val="242424"/>
              </a:solidFill>
              <a:effectLst/>
              <a:latin typeface="Segoe UI" panose="020B0502040204020203" pitchFamily="34" charset="0"/>
            </a:endParaRPr>
          </a:p>
          <a:p>
            <a:pPr algn="l">
              <a:buFont typeface="+mj-lt"/>
              <a:buNone/>
            </a:pPr>
            <a:r>
              <a:rPr lang="de-DE" b="1" i="0" dirty="0">
                <a:solidFill>
                  <a:srgbClr val="242424"/>
                </a:solidFill>
                <a:effectLst/>
                <a:latin typeface="Segoe UI" panose="020B0502040204020203" pitchFamily="34" charset="0"/>
              </a:rPr>
              <a:t>Check (Überprüfen)</a:t>
            </a:r>
            <a:r>
              <a:rPr lang="de-DE" b="0" i="0" dirty="0">
                <a:solidFill>
                  <a:srgbClr val="242424"/>
                </a:solidFill>
                <a:effectLst/>
                <a:latin typeface="Segoe UI" panose="020B0502040204020203" pitchFamily="34" charset="0"/>
              </a:rPr>
              <a:t>: In dieser Phase analysieren Sie die gesammelten Daten und vergleichen die Ergebnisse mit den erwarteten Zielen. Sie bewerten, ob die durchgeführten Maßnahmen erfolgreich waren oder ob Anpassungen erforderlich sind.</a:t>
            </a:r>
          </a:p>
          <a:p>
            <a:pPr algn="l">
              <a:buFont typeface="+mj-lt"/>
              <a:buNone/>
            </a:pPr>
            <a:endParaRPr lang="de-DE" b="0" i="0" dirty="0">
              <a:solidFill>
                <a:srgbClr val="242424"/>
              </a:solidFill>
              <a:effectLst/>
              <a:latin typeface="Segoe UI" panose="020B0502040204020203" pitchFamily="34" charset="0"/>
            </a:endParaRPr>
          </a:p>
          <a:p>
            <a:pPr algn="l">
              <a:buFont typeface="+mj-lt"/>
              <a:buNone/>
            </a:pPr>
            <a:r>
              <a:rPr lang="de-DE" b="1" i="0" dirty="0">
                <a:solidFill>
                  <a:srgbClr val="242424"/>
                </a:solidFill>
                <a:effectLst/>
                <a:latin typeface="Segoe UI" panose="020B0502040204020203" pitchFamily="34" charset="0"/>
              </a:rPr>
              <a:t>Act (Handeln)</a:t>
            </a:r>
            <a:r>
              <a:rPr lang="de-DE" b="0" i="0" dirty="0">
                <a:solidFill>
                  <a:srgbClr val="242424"/>
                </a:solidFill>
                <a:effectLst/>
                <a:latin typeface="Segoe UI" panose="020B0502040204020203" pitchFamily="34" charset="0"/>
              </a:rPr>
              <a:t>: Basierend auf den Ergebnissen der Überprüfung entscheiden Sie, ob der Plan angepasst oder standardisiert werden soll. Wenn die Lösung erfolgreich war, wird sie implementiert und standardisiert. Wenn nicht, beginnt der Zyklus von vorne mit neuen Anpassungen.</a:t>
            </a:r>
          </a:p>
          <a:p>
            <a:pPr algn="l">
              <a:buFont typeface="+mj-lt"/>
              <a:buNone/>
            </a:pPr>
            <a:endParaRPr lang="de-DE" b="0" i="0" dirty="0">
              <a:solidFill>
                <a:srgbClr val="242424"/>
              </a:solidFill>
              <a:effectLst/>
              <a:latin typeface="Segoe UI" panose="020B0502040204020203" pitchFamily="34" charset="0"/>
            </a:endParaRPr>
          </a:p>
          <a:p>
            <a:pPr algn="l">
              <a:buFont typeface="+mj-lt"/>
              <a:buNone/>
            </a:pPr>
            <a:endParaRPr lang="de-DE" b="0" i="0" dirty="0">
              <a:solidFill>
                <a:srgbClr val="242424"/>
              </a:solidFill>
              <a:effectLst/>
              <a:latin typeface="Segoe UI" panose="020B0502040204020203" pitchFamily="34" charset="0"/>
            </a:endParaRPr>
          </a:p>
          <a:p>
            <a:r>
              <a:rPr lang="de-DE" sz="1800"/>
              <a:t>Bitte </a:t>
            </a:r>
            <a:r>
              <a:rPr lang="de-DE" sz="1800" dirty="0"/>
              <a:t>nennen Sie </a:t>
            </a:r>
            <a:r>
              <a:rPr lang="de-DE" sz="1800" b="1" dirty="0"/>
              <a:t>https://www.ie-leipzig.com/auf-dem-weg/ </a:t>
            </a:r>
            <a:r>
              <a:rPr lang="de-DE" sz="18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5</a:t>
            </a:fld>
            <a:endParaRPr lang="de-DE"/>
          </a:p>
        </p:txBody>
      </p:sp>
    </p:spTree>
    <p:extLst>
      <p:ext uri="{BB962C8B-B14F-4D97-AF65-F5344CB8AC3E}">
        <p14:creationId xmlns:p14="http://schemas.microsoft.com/office/powerpoint/2010/main" val="488388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latin typeface="Aptos Light" panose="020B0004020202020204" pitchFamily="34" charset="0"/>
              </a:rPr>
              <a:t>Hinweise: </a:t>
            </a:r>
          </a:p>
          <a:p>
            <a:endParaRPr lang="de-DE" sz="1200" dirty="0">
              <a:latin typeface="Aptos Light" panose="020B0004020202020204" pitchFamily="34" charset="0"/>
            </a:endParaRPr>
          </a:p>
          <a:p>
            <a:r>
              <a:rPr lang="de-DE" sz="1800" dirty="0"/>
              <a:t>Die Folie kann genutzt werden, um die Reflexionsfragen im Team zu bearbeiten. </a:t>
            </a:r>
          </a:p>
          <a:p>
            <a:endParaRPr lang="de-DE" sz="1800" dirty="0"/>
          </a:p>
          <a:p>
            <a:r>
              <a:rPr lang="de-DE" sz="1800" dirty="0"/>
              <a:t>Bitte nennen Sie </a:t>
            </a:r>
            <a:r>
              <a:rPr lang="de-DE" sz="1800" b="1" dirty="0"/>
              <a:t>https://www.ie-leipzig.com/auf-dem-weg/ </a:t>
            </a:r>
            <a:r>
              <a:rPr lang="de-DE" sz="18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6</a:t>
            </a:fld>
            <a:endParaRPr lang="de-DE"/>
          </a:p>
        </p:txBody>
      </p:sp>
    </p:spTree>
    <p:extLst>
      <p:ext uri="{BB962C8B-B14F-4D97-AF65-F5344CB8AC3E}">
        <p14:creationId xmlns:p14="http://schemas.microsoft.com/office/powerpoint/2010/main" val="3030448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200" dirty="0"/>
              <a:t>Die Folie kann genutzt werden, um die Reflexionsfragen im Team zu bearbeiten. </a:t>
            </a:r>
          </a:p>
          <a:p>
            <a:endParaRPr lang="de-DE" sz="1200" dirty="0"/>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7</a:t>
            </a:fld>
            <a:endParaRPr lang="de-DE"/>
          </a:p>
        </p:txBody>
      </p:sp>
    </p:spTree>
    <p:extLst>
      <p:ext uri="{BB962C8B-B14F-4D97-AF65-F5344CB8AC3E}">
        <p14:creationId xmlns:p14="http://schemas.microsoft.com/office/powerpoint/2010/main" val="3059666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000" dirty="0">
                <a:latin typeface="Aptos Light" panose="020B0004020202020204" pitchFamily="34" charset="0"/>
              </a:rPr>
              <a:t>Hinweise: </a:t>
            </a:r>
          </a:p>
          <a:p>
            <a:endParaRPr lang="de-DE" sz="1000" dirty="0">
              <a:latin typeface="Aptos Light" panose="020B0004020202020204" pitchFamily="34" charset="0"/>
            </a:endParaRPr>
          </a:p>
          <a:p>
            <a:r>
              <a:rPr lang="de-DE" sz="1200" dirty="0"/>
              <a:t>Die Folie kann genutzt werden, um die Reflexionsfragen im Team zu bearbeiten. </a:t>
            </a:r>
          </a:p>
          <a:p>
            <a:endParaRPr lang="de-DE" sz="1200" dirty="0"/>
          </a:p>
          <a:p>
            <a:r>
              <a:rPr lang="de-DE" sz="1200" dirty="0"/>
              <a:t>Bitte nennen Sie </a:t>
            </a:r>
            <a:r>
              <a:rPr lang="de-DE" sz="1200" b="1" dirty="0"/>
              <a:t>https://www.ie-leipzig.com/auf-dem-weg/ </a:t>
            </a:r>
            <a:r>
              <a:rPr lang="de-DE" sz="12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8</a:t>
            </a:fld>
            <a:endParaRPr lang="de-DE"/>
          </a:p>
        </p:txBody>
      </p:sp>
    </p:spTree>
    <p:extLst>
      <p:ext uri="{BB962C8B-B14F-4D97-AF65-F5344CB8AC3E}">
        <p14:creationId xmlns:p14="http://schemas.microsoft.com/office/powerpoint/2010/main" val="404856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800" dirty="0">
                <a:latin typeface="Aptos Light" panose="020B0004020202020204" pitchFamily="34" charset="0"/>
              </a:rPr>
              <a:t>Hinweise: </a:t>
            </a:r>
          </a:p>
          <a:p>
            <a:endParaRPr lang="de-DE" sz="800" dirty="0">
              <a:latin typeface="Aptos Light" panose="020B0004020202020204" pitchFamily="34" charset="0"/>
            </a:endParaRPr>
          </a:p>
          <a:p>
            <a:r>
              <a:rPr lang="de-DE" sz="1000" dirty="0"/>
              <a:t>Die Folie kann genutzt werden, um die Reflexionsfragen im Team zu bearbeiten. </a:t>
            </a:r>
          </a:p>
          <a:p>
            <a:endParaRPr lang="de-DE" sz="1000" dirty="0"/>
          </a:p>
          <a:p>
            <a:r>
              <a:rPr lang="de-DE" sz="1000" dirty="0"/>
              <a:t>Bitte nennen Sie </a:t>
            </a:r>
            <a:r>
              <a:rPr lang="de-DE" sz="1000" b="1" dirty="0"/>
              <a:t>https://www.ie-leipzig.com/auf-dem-weg/ </a:t>
            </a:r>
            <a:r>
              <a:rPr lang="de-DE" sz="1000" dirty="0"/>
              <a:t>als Quelle. </a:t>
            </a:r>
          </a:p>
          <a:p>
            <a:endParaRPr lang="de-DE" dirty="0"/>
          </a:p>
        </p:txBody>
      </p:sp>
      <p:sp>
        <p:nvSpPr>
          <p:cNvPr id="4" name="Foliennummernplatzhalter 3"/>
          <p:cNvSpPr>
            <a:spLocks noGrp="1"/>
          </p:cNvSpPr>
          <p:nvPr>
            <p:ph type="sldNum" sz="quarter" idx="5"/>
          </p:nvPr>
        </p:nvSpPr>
        <p:spPr/>
        <p:txBody>
          <a:bodyPr/>
          <a:lstStyle/>
          <a:p>
            <a:fld id="{5DF90C27-2189-4FED-8FDA-00DAD7BD2D37}" type="slidenum">
              <a:rPr lang="de-DE" smtClean="0"/>
              <a:t>9</a:t>
            </a:fld>
            <a:endParaRPr lang="de-DE"/>
          </a:p>
        </p:txBody>
      </p:sp>
    </p:spTree>
    <p:extLst>
      <p:ext uri="{BB962C8B-B14F-4D97-AF65-F5344CB8AC3E}">
        <p14:creationId xmlns:p14="http://schemas.microsoft.com/office/powerpoint/2010/main" val="14811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806049" y="5165390"/>
            <a:ext cx="2914375" cy="1264595"/>
          </a:xfrm>
          <a:prstGeom prst="rect">
            <a:avLst/>
          </a:prstGeom>
        </p:spPr>
      </p:pic>
      <p:sp>
        <p:nvSpPr>
          <p:cNvPr id="6" name="Titel 1">
            <a:extLst>
              <a:ext uri="{FF2B5EF4-FFF2-40B4-BE49-F238E27FC236}">
                <a16:creationId xmlns:a16="http://schemas.microsoft.com/office/drawing/2014/main" id="{8D8EE63B-BB8F-2B12-2204-3CEAB86660F3}"/>
              </a:ext>
            </a:extLst>
          </p:cNvPr>
          <p:cNvSpPr>
            <a:spLocks noGrp="1"/>
          </p:cNvSpPr>
          <p:nvPr>
            <p:ph type="ctrTitle"/>
          </p:nvPr>
        </p:nvSpPr>
        <p:spPr>
          <a:xfrm>
            <a:off x="381000" y="1866959"/>
            <a:ext cx="9144000" cy="744596"/>
          </a:xfrm>
          <a:prstGeom prst="rect">
            <a:avLst/>
          </a:prstGeom>
        </p:spPr>
        <p:txBody>
          <a:bodyPr anchor="b"/>
          <a:lstStyle>
            <a:lvl1pPr algn="l">
              <a:defRPr sz="4400" b="1">
                <a:solidFill>
                  <a:srgbClr val="7ABAA3"/>
                </a:solidFill>
              </a:defRPr>
            </a:lvl1pPr>
          </a:lstStyle>
          <a:p>
            <a:r>
              <a:rPr lang="de-DE" dirty="0"/>
              <a:t>Mastertitelformat bearbeiten</a:t>
            </a:r>
          </a:p>
        </p:txBody>
      </p:sp>
      <p:sp>
        <p:nvSpPr>
          <p:cNvPr id="7" name="Titel 1">
            <a:extLst>
              <a:ext uri="{FF2B5EF4-FFF2-40B4-BE49-F238E27FC236}">
                <a16:creationId xmlns:a16="http://schemas.microsoft.com/office/drawing/2014/main" id="{64E71B2F-B80D-729A-691E-14028DBE06AF}"/>
              </a:ext>
            </a:extLst>
          </p:cNvPr>
          <p:cNvSpPr txBox="1">
            <a:spLocks/>
          </p:cNvSpPr>
          <p:nvPr userDrawn="1"/>
        </p:nvSpPr>
        <p:spPr>
          <a:xfrm>
            <a:off x="390696" y="1260822"/>
            <a:ext cx="11329728" cy="744596"/>
          </a:xfrm>
          <a:prstGeom prst="rect">
            <a:avLst/>
          </a:prstGeom>
        </p:spPr>
        <p:txBody>
          <a:bodyPr anchor="b"/>
          <a:lstStyle>
            <a:lvl1pPr algn="l" defTabSz="914400" rtl="0" eaLnBrk="1" latinLnBrk="0" hangingPunct="1">
              <a:lnSpc>
                <a:spcPct val="90000"/>
              </a:lnSpc>
              <a:spcBef>
                <a:spcPct val="0"/>
              </a:spcBef>
              <a:buNone/>
              <a:defRPr sz="4400" b="1" kern="1200">
                <a:solidFill>
                  <a:srgbClr val="7ABAA3"/>
                </a:solidFill>
                <a:latin typeface="+mj-lt"/>
                <a:ea typeface="+mj-ea"/>
                <a:cs typeface="+mj-cs"/>
              </a:defRPr>
            </a:lvl1pPr>
          </a:lstStyle>
          <a:p>
            <a:r>
              <a:rPr lang="de-DE" sz="2800" b="0" dirty="0">
                <a:solidFill>
                  <a:schemeClr val="bg1"/>
                </a:solidFill>
              </a:rPr>
              <a:t>IkKa – Instrumente für kommunale Klimaschutzarbeit – Etappen-Rucksack  </a:t>
            </a:r>
          </a:p>
        </p:txBody>
      </p:sp>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387046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E875B9A4-31D1-92DF-9F97-B00B03DD51E7}"/>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1">
            <a:extLst>
              <a:ext uri="{FF2B5EF4-FFF2-40B4-BE49-F238E27FC236}">
                <a16:creationId xmlns:a16="http://schemas.microsoft.com/office/drawing/2014/main" id="{3F18AE4D-EF97-B25D-9A1C-9A919D6B9C0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a:extLst>
              <a:ext uri="{FF2B5EF4-FFF2-40B4-BE49-F238E27FC236}">
                <a16:creationId xmlns:a16="http://schemas.microsoft.com/office/drawing/2014/main" id="{F4214920-C6D5-3F7A-93D7-81ED58919B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6" name="Foliennummernplatzhalter 5">
            <a:extLst>
              <a:ext uri="{FF2B5EF4-FFF2-40B4-BE49-F238E27FC236}">
                <a16:creationId xmlns:a16="http://schemas.microsoft.com/office/drawing/2014/main" id="{03AAA495-84EE-4E01-A2B6-A3284B5EE75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25FE4008-06DE-FB06-6909-33BB0DBD2D4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73071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70BA9381-A577-D397-963A-ABF034C6BE7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1827" cy="1111827"/>
          </a:xfrm>
          <a:prstGeom prst="rect">
            <a:avLst/>
          </a:prstGeom>
        </p:spPr>
      </p:pic>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5818C06B-6D15-A8BB-6183-D7C3CF221C3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BD2DA3C-9ADE-BE39-50B5-7275F7C22DA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36641360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66952155-0B58-E83D-09E6-52A17D5E81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F8B77712-1B59-EAC8-CA2A-892C6AB45D3E}"/>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5835A7B7-7528-824B-0AD9-017B29B83021}"/>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812316185"/>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Nur Tite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76534C79-ECD0-A7BC-F347-9D685C350F4A}"/>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a:extLst>
              <a:ext uri="{FF2B5EF4-FFF2-40B4-BE49-F238E27FC236}">
                <a16:creationId xmlns:a16="http://schemas.microsoft.com/office/drawing/2014/main" id="{E7025CBE-C024-508D-6643-7E4736C8583B}"/>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a:extLst>
              <a:ext uri="{FF2B5EF4-FFF2-40B4-BE49-F238E27FC236}">
                <a16:creationId xmlns:a16="http://schemas.microsoft.com/office/drawing/2014/main" id="{62F3D4FC-AB19-8223-B911-4F095E89F33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CB666770-AD9F-A9D3-1C4B-7CC6A04191FD}"/>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167A913D-23D5-C950-CCAC-72322B90575F}"/>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17466929"/>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Zeichnung, Grafiken, Design enthält.&#10;&#10;Automatisch generierte Beschreibung">
            <a:extLst>
              <a:ext uri="{FF2B5EF4-FFF2-40B4-BE49-F238E27FC236}">
                <a16:creationId xmlns:a16="http://schemas.microsoft.com/office/drawing/2014/main" id="{7A75732D-CA01-65A4-EB6D-1A3EA4A870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7952376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5FA2BAD-C384-0545-800C-83B18DA75FD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8622FF09-B820-35EF-A5F5-5444728C7BC0}"/>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Zeichnung, Diagramm, gelb, Design enthält.&#10;&#10;Automatisch generierte Beschreibung">
            <a:extLst>
              <a:ext uri="{FF2B5EF4-FFF2-40B4-BE49-F238E27FC236}">
                <a16:creationId xmlns:a16="http://schemas.microsoft.com/office/drawing/2014/main" id="{3188BEA8-D59B-A7A3-F7BF-97ABE52929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42344164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Überschrift_Inhalt_einespaltig">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65D25BFD-9446-CE45-B234-49B2E2E27A5F}"/>
              </a:ext>
            </a:extLst>
          </p:cNvPr>
          <p:cNvSpPr>
            <a:spLocks noGrp="1"/>
          </p:cNvSpPr>
          <p:nvPr>
            <p:ph type="sldNum" sz="quarter" idx="11"/>
          </p:nvPr>
        </p:nvSpPr>
        <p:spPr/>
        <p:txBody>
          <a:bodyPr/>
          <a:lstStyle/>
          <a:p>
            <a:pPr algn="l"/>
            <a:endParaRPr lang="de-DE" sz="1100" dirty="0"/>
          </a:p>
        </p:txBody>
      </p:sp>
      <p:sp>
        <p:nvSpPr>
          <p:cNvPr id="2" name="Rechteck 1">
            <a:extLst>
              <a:ext uri="{FF2B5EF4-FFF2-40B4-BE49-F238E27FC236}">
                <a16:creationId xmlns:a16="http://schemas.microsoft.com/office/drawing/2014/main" id="{FBDA350C-82B6-BE9F-78FE-F039F259203F}"/>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5B1B0EA1-AA20-8235-844E-E6D503FB673C}"/>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7" name="Grafik 6" descr="Ein Bild, das Zeichnung, Muster, Design enthält.&#10;&#10;Automatisch generierte Beschreibung">
            <a:extLst>
              <a:ext uri="{FF2B5EF4-FFF2-40B4-BE49-F238E27FC236}">
                <a16:creationId xmlns:a16="http://schemas.microsoft.com/office/drawing/2014/main" id="{61AD0E22-3193-7596-A28D-4344C0621B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579548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6" name="Grafik 5" descr="Ein Bild, das Grafiken, Kreis, Cartoon, Design enthält.&#10;&#10;Automatisch generierte Beschreibung">
            <a:extLst>
              <a:ext uri="{FF2B5EF4-FFF2-40B4-BE49-F238E27FC236}">
                <a16:creationId xmlns:a16="http://schemas.microsoft.com/office/drawing/2014/main" id="{ECE4E813-85A3-2DBA-CB41-3959916A3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27356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elfolie">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C3D880C-59E0-37F3-8849-F2D9212AC5D2}"/>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3" name="Titel 1">
            <a:extLst>
              <a:ext uri="{FF2B5EF4-FFF2-40B4-BE49-F238E27FC236}">
                <a16:creationId xmlns:a16="http://schemas.microsoft.com/office/drawing/2014/main" id="{7D6A46A3-52A7-0CFA-256E-FC977D422D8D}"/>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5" name="Grafik 4" descr="Ein Bild, das Screenshot, Kunst, Design, Darstellung enthält.&#10;&#10;Automatisch generierte Beschreibung">
            <a:extLst>
              <a:ext uri="{FF2B5EF4-FFF2-40B4-BE49-F238E27FC236}">
                <a16:creationId xmlns:a16="http://schemas.microsoft.com/office/drawing/2014/main" id="{9B5B5A0E-E4D7-5EAD-72D5-DB1C93ABB8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1617012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Nachtfalter und Schmetterlinge, Insekt, Zeichnung, Wirbellose enthält.&#10;&#10;Automatisch generierte Beschreibung">
            <a:extLst>
              <a:ext uri="{FF2B5EF4-FFF2-40B4-BE49-F238E27FC236}">
                <a16:creationId xmlns:a16="http://schemas.microsoft.com/office/drawing/2014/main" id="{E80F6B9D-CD2F-0895-1775-F372E006FB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7880785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elfolie">
    <p:bg>
      <p:bgPr>
        <a:solidFill>
          <a:srgbClr val="2A2E3B"/>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F3AFCFFD-05AE-8393-1CE9-D45EF034066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7968"/>
          <a:stretch/>
        </p:blipFill>
        <p:spPr>
          <a:xfrm>
            <a:off x="-1" y="4991041"/>
            <a:ext cx="12211393" cy="1866959"/>
          </a:xfrm>
          <a:prstGeom prst="rect">
            <a:avLst/>
          </a:prstGeom>
        </p:spPr>
      </p:pic>
      <p:pic>
        <p:nvPicPr>
          <p:cNvPr id="5" name="Grafik 4" descr="Ein Bild, das Text, Visitenkarte, Screenshot, Schrift enthält.">
            <a:extLst>
              <a:ext uri="{FF2B5EF4-FFF2-40B4-BE49-F238E27FC236}">
                <a16:creationId xmlns:a16="http://schemas.microsoft.com/office/drawing/2014/main" id="{5DA4F37A-7FB6-F652-C578-D249DF4C057B}"/>
              </a:ext>
            </a:extLst>
          </p:cNvPr>
          <p:cNvPicPr>
            <a:picLocks noChangeAspect="1"/>
          </p:cNvPicPr>
          <p:nvPr userDrawn="1"/>
        </p:nvPicPr>
        <p:blipFill rotWithShape="1">
          <a:blip r:embed="rId4"/>
          <a:srcRect t="10239" b="6123"/>
          <a:stretch/>
        </p:blipFill>
        <p:spPr>
          <a:xfrm>
            <a:off x="8797341" y="5292222"/>
            <a:ext cx="2914375" cy="1264595"/>
          </a:xfrm>
          <a:prstGeom prst="rect">
            <a:avLst/>
          </a:prstGeom>
        </p:spPr>
      </p:pic>
      <p:pic>
        <p:nvPicPr>
          <p:cNvPr id="8" name="Grafik 7">
            <a:extLst>
              <a:ext uri="{FF2B5EF4-FFF2-40B4-BE49-F238E27FC236}">
                <a16:creationId xmlns:a16="http://schemas.microsoft.com/office/drawing/2014/main" id="{6F062E75-F7A4-0E78-C3F4-BC3A5E0E944E}"/>
              </a:ext>
            </a:extLst>
          </p:cNvPr>
          <p:cNvPicPr>
            <a:picLocks noChangeAspect="1"/>
          </p:cNvPicPr>
          <p:nvPr userDrawn="1"/>
        </p:nvPicPr>
        <p:blipFill rotWithShape="1">
          <a:blip r:embed="rId5"/>
          <a:srcRect b="15509"/>
          <a:stretch/>
        </p:blipFill>
        <p:spPr>
          <a:xfrm>
            <a:off x="275925" y="5156214"/>
            <a:ext cx="4749117" cy="1095908"/>
          </a:xfrm>
          <a:prstGeom prst="rect">
            <a:avLst/>
          </a:prstGeom>
        </p:spPr>
      </p:pic>
    </p:spTree>
    <p:extLst>
      <p:ext uri="{BB962C8B-B14F-4D97-AF65-F5344CB8AC3E}">
        <p14:creationId xmlns:p14="http://schemas.microsoft.com/office/powerpoint/2010/main" val="2191769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Darstellung, Design enthält.&#10;&#10;Automatisch generierte Beschreibung">
            <a:extLst>
              <a:ext uri="{FF2B5EF4-FFF2-40B4-BE49-F238E27FC236}">
                <a16:creationId xmlns:a16="http://schemas.microsoft.com/office/drawing/2014/main" id="{C30628CA-C844-9891-DE91-603283C05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65618" y="0"/>
            <a:ext cx="6858000" cy="6858000"/>
          </a:xfrm>
          <a:prstGeom prst="rect">
            <a:avLst/>
          </a:prstGeom>
        </p:spPr>
      </p:pic>
    </p:spTree>
    <p:extLst>
      <p:ext uri="{BB962C8B-B14F-4D97-AF65-F5344CB8AC3E}">
        <p14:creationId xmlns:p14="http://schemas.microsoft.com/office/powerpoint/2010/main" val="3998677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0"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descr="Ein Bild, das Screenshot, Kreis, Grafiken, Darstellung enthält.&#10;&#10;Automatisch generierte Beschreibung">
            <a:extLst>
              <a:ext uri="{FF2B5EF4-FFF2-40B4-BE49-F238E27FC236}">
                <a16:creationId xmlns:a16="http://schemas.microsoft.com/office/drawing/2014/main" id="{EBB94C8D-149E-63D5-659D-8ED64E64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74642" y="0"/>
            <a:ext cx="6858000" cy="6858000"/>
          </a:xfrm>
          <a:prstGeom prst="rect">
            <a:avLst/>
          </a:prstGeom>
        </p:spPr>
      </p:pic>
    </p:spTree>
    <p:extLst>
      <p:ext uri="{BB962C8B-B14F-4D97-AF65-F5344CB8AC3E}">
        <p14:creationId xmlns:p14="http://schemas.microsoft.com/office/powerpoint/2010/main" val="2037690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Inhalt mit Überschrift">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839C5B7E-BB72-0009-A18C-0C5C9798B29B}"/>
              </a:ext>
            </a:extLst>
          </p:cNvPr>
          <p:cNvSpPr/>
          <p:nvPr userDrawn="1"/>
        </p:nvSpPr>
        <p:spPr>
          <a:xfrm>
            <a:off x="145473" y="0"/>
            <a:ext cx="5465618" cy="6858000"/>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1">
            <a:extLst>
              <a:ext uri="{FF2B5EF4-FFF2-40B4-BE49-F238E27FC236}">
                <a16:creationId xmlns:a16="http://schemas.microsoft.com/office/drawing/2014/main" id="{5C8135AD-3C79-8108-DDC9-C6BABC639213}"/>
              </a:ext>
            </a:extLst>
          </p:cNvPr>
          <p:cNvSpPr>
            <a:spLocks noGrp="1"/>
          </p:cNvSpPr>
          <p:nvPr>
            <p:ph type="title"/>
          </p:nvPr>
        </p:nvSpPr>
        <p:spPr>
          <a:xfrm>
            <a:off x="222596" y="3129903"/>
            <a:ext cx="5152046" cy="1325563"/>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4" name="Grafik 3" descr="Ein Bild, das Screenshot, Entwurf, Zeichnung, Design enthält.&#10;&#10;Automatisch generierte Beschreibung">
            <a:extLst>
              <a:ext uri="{FF2B5EF4-FFF2-40B4-BE49-F238E27FC236}">
                <a16:creationId xmlns:a16="http://schemas.microsoft.com/office/drawing/2014/main" id="{191F9F00-9473-F994-CDD4-86AF5382E8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11091" y="0"/>
            <a:ext cx="6858000" cy="6858000"/>
          </a:xfrm>
          <a:prstGeom prst="rect">
            <a:avLst/>
          </a:prstGeom>
        </p:spPr>
      </p:pic>
    </p:spTree>
    <p:extLst>
      <p:ext uri="{BB962C8B-B14F-4D97-AF65-F5344CB8AC3E}">
        <p14:creationId xmlns:p14="http://schemas.microsoft.com/office/powerpoint/2010/main" val="20570266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940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ur Diagramm">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B74D7C8-B9D3-4BED-BDCE-93041528DBEF}"/>
              </a:ext>
            </a:extLst>
          </p:cNvPr>
          <p:cNvSpPr>
            <a:spLocks noGrp="1"/>
          </p:cNvSpPr>
          <p:nvPr>
            <p:ph type="sldNum" sz="quarter" idx="4"/>
          </p:nvPr>
        </p:nvSpPr>
        <p:spPr>
          <a:xfrm>
            <a:off x="410972" y="6446447"/>
            <a:ext cx="667912" cy="245663"/>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spTree>
    <p:extLst>
      <p:ext uri="{BB962C8B-B14F-4D97-AF65-F5344CB8AC3E}">
        <p14:creationId xmlns:p14="http://schemas.microsoft.com/office/powerpoint/2010/main" val="491720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1"/>
            <a:ext cx="12202160" cy="1132608"/>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1">
            <a:extLst>
              <a:ext uri="{FF2B5EF4-FFF2-40B4-BE49-F238E27FC236}">
                <a16:creationId xmlns:a16="http://schemas.microsoft.com/office/drawing/2014/main" id="{242C4791-2EC8-4878-205D-E44A356CEF3C}"/>
              </a:ext>
            </a:extLst>
          </p:cNvPr>
          <p:cNvSpPr>
            <a:spLocks noGrp="1"/>
          </p:cNvSpPr>
          <p:nvPr>
            <p:ph type="title"/>
          </p:nvPr>
        </p:nvSpPr>
        <p:spPr>
          <a:xfrm>
            <a:off x="379800" y="318908"/>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sp>
        <p:nvSpPr>
          <p:cNvPr id="2" name="Foliennummernplatzhalter 5">
            <a:extLst>
              <a:ext uri="{FF2B5EF4-FFF2-40B4-BE49-F238E27FC236}">
                <a16:creationId xmlns:a16="http://schemas.microsoft.com/office/drawing/2014/main" id="{CDD390A5-B1E2-C2C0-F6B3-BE26305382C3}"/>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E3922850-5E07-460F-7ABD-203D66B6DA5D}"/>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196003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Inhalt mit Überschrif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F7E1EFDA-211E-340F-5D1F-C4F98B100917}"/>
              </a:ext>
            </a:extLst>
          </p:cNvPr>
          <p:cNvSpPr/>
          <p:nvPr userDrawn="1"/>
        </p:nvSpPr>
        <p:spPr>
          <a:xfrm>
            <a:off x="-10160" y="0"/>
            <a:ext cx="12202160" cy="1259671"/>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914C030A-78ED-23E3-EDF9-3C3F080452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32274" y="10389"/>
            <a:ext cx="3458072" cy="1361211"/>
          </a:xfrm>
          <a:prstGeom prst="rect">
            <a:avLst/>
          </a:prstGeom>
        </p:spPr>
      </p:pic>
      <p:sp>
        <p:nvSpPr>
          <p:cNvPr id="2" name="Foliennummernplatzhalter 5">
            <a:extLst>
              <a:ext uri="{FF2B5EF4-FFF2-40B4-BE49-F238E27FC236}">
                <a16:creationId xmlns:a16="http://schemas.microsoft.com/office/drawing/2014/main" id="{52C05626-1B7B-3179-8695-AA857D9ECFFB}"/>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5" name="Textfeld 4">
            <a:extLst>
              <a:ext uri="{FF2B5EF4-FFF2-40B4-BE49-F238E27FC236}">
                <a16:creationId xmlns:a16="http://schemas.microsoft.com/office/drawing/2014/main" id="{FE4E1D69-5EC2-F705-842F-FBE512E5F2C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28466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600"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4DFFE751-DF31-F6BE-E6F9-325BCF821D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74D9C951-B138-FF45-C1DF-A71D23D6CC66}"/>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9C4B0F93-DF31-4BF8-0A04-09081A2FB0B3}"/>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056150373"/>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Nur Titel">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63C46B05-6AFC-18BD-0F68-B2B910C863D2}"/>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Titel 1">
            <a:extLst>
              <a:ext uri="{FF2B5EF4-FFF2-40B4-BE49-F238E27FC236}">
                <a16:creationId xmlns:a16="http://schemas.microsoft.com/office/drawing/2014/main" id="{30A37737-B732-CFF5-798E-4A79E8439E83}"/>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AB02083C-3D84-0F8C-B255-78D92E190B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832B9869-5EC8-3104-5AEC-47DECFB29939}"/>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4" name="Textfeld 3">
            <a:extLst>
              <a:ext uri="{FF2B5EF4-FFF2-40B4-BE49-F238E27FC236}">
                <a16:creationId xmlns:a16="http://schemas.microsoft.com/office/drawing/2014/main" id="{569FC1C6-3BED-986D-9392-53A2562F09C8}"/>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311556290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2" name="Grafik 11">
            <a:extLst>
              <a:ext uri="{FF2B5EF4-FFF2-40B4-BE49-F238E27FC236}">
                <a16:creationId xmlns:a16="http://schemas.microsoft.com/office/drawing/2014/main" id="{5F944383-1E6C-B15C-2F93-D4D4C0FD36E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0554D881-69FA-7EDD-C057-89B452456388}"/>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EF203D7-10D5-5A3E-E9DA-A9FD8B3B528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1511141076"/>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Nur Titel">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A83060C-75CF-2895-7351-D2A9A27A6505}"/>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8EBE91BF-8948-EB3C-E148-645CFC56353C}"/>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3" name="Grafik 2">
            <a:extLst>
              <a:ext uri="{FF2B5EF4-FFF2-40B4-BE49-F238E27FC236}">
                <a16:creationId xmlns:a16="http://schemas.microsoft.com/office/drawing/2014/main" id="{CD59CAEF-78D4-1688-E234-C2073FB756E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4" y="-573"/>
            <a:ext cx="1112400" cy="1112400"/>
          </a:xfrm>
          <a:prstGeom prst="rect">
            <a:avLst/>
          </a:prstGeom>
        </p:spPr>
      </p:pic>
      <p:sp>
        <p:nvSpPr>
          <p:cNvPr id="2" name="Foliennummernplatzhalter 5">
            <a:extLst>
              <a:ext uri="{FF2B5EF4-FFF2-40B4-BE49-F238E27FC236}">
                <a16:creationId xmlns:a16="http://schemas.microsoft.com/office/drawing/2014/main" id="{51CC2FB2-1290-49FC-EBD7-5578EF44D7AA}"/>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7" name="Textfeld 6">
            <a:extLst>
              <a:ext uri="{FF2B5EF4-FFF2-40B4-BE49-F238E27FC236}">
                <a16:creationId xmlns:a16="http://schemas.microsoft.com/office/drawing/2014/main" id="{1908D36F-7AE3-D404-4941-B0E8447A3B80}"/>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663844951"/>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0211770-D169-659B-B9E7-987A438A1FF3}"/>
              </a:ext>
            </a:extLst>
          </p:cNvPr>
          <p:cNvSpPr/>
          <p:nvPr userDrawn="1"/>
        </p:nvSpPr>
        <p:spPr>
          <a:xfrm>
            <a:off x="1111826" y="1"/>
            <a:ext cx="11080173" cy="1111826"/>
          </a:xfrm>
          <a:prstGeom prst="rect">
            <a:avLst/>
          </a:prstGeom>
          <a:solidFill>
            <a:srgbClr val="2A2E3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 name="Titel 1">
            <a:extLst>
              <a:ext uri="{FF2B5EF4-FFF2-40B4-BE49-F238E27FC236}">
                <a16:creationId xmlns:a16="http://schemas.microsoft.com/office/drawing/2014/main" id="{B9F9AD72-2DC2-D1A8-BF18-1DFA7ABFE5C5}"/>
              </a:ext>
            </a:extLst>
          </p:cNvPr>
          <p:cNvSpPr>
            <a:spLocks noGrp="1"/>
          </p:cNvSpPr>
          <p:nvPr>
            <p:ph type="title"/>
          </p:nvPr>
        </p:nvSpPr>
        <p:spPr>
          <a:xfrm>
            <a:off x="1211068" y="318907"/>
            <a:ext cx="10515600" cy="557139"/>
          </a:xfrm>
          <a:prstGeom prst="rect">
            <a:avLst/>
          </a:prstGeom>
        </p:spPr>
        <p:txBody>
          <a:bodyPr>
            <a:normAutofit/>
          </a:bodyPr>
          <a:lstStyle>
            <a:lvl1pPr>
              <a:defRPr sz="2800">
                <a:solidFill>
                  <a:schemeClr val="bg1"/>
                </a:solidFill>
              </a:defRPr>
            </a:lvl1pPr>
          </a:lstStyle>
          <a:p>
            <a:r>
              <a:rPr lang="de-DE" dirty="0"/>
              <a:t>Mastertitelformat bearbeiten</a:t>
            </a:r>
          </a:p>
        </p:txBody>
      </p:sp>
      <p:pic>
        <p:nvPicPr>
          <p:cNvPr id="13" name="Grafik 12">
            <a:extLst>
              <a:ext uri="{FF2B5EF4-FFF2-40B4-BE49-F238E27FC236}">
                <a16:creationId xmlns:a16="http://schemas.microsoft.com/office/drawing/2014/main" id="{D6D83FA3-1069-E94E-62B2-9669B111A6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112400" cy="1112400"/>
          </a:xfrm>
          <a:prstGeom prst="rect">
            <a:avLst/>
          </a:prstGeom>
        </p:spPr>
      </p:pic>
      <p:sp>
        <p:nvSpPr>
          <p:cNvPr id="2" name="Foliennummernplatzhalter 5">
            <a:extLst>
              <a:ext uri="{FF2B5EF4-FFF2-40B4-BE49-F238E27FC236}">
                <a16:creationId xmlns:a16="http://schemas.microsoft.com/office/drawing/2014/main" id="{182EF6AC-434B-4747-3F79-8CC75CE77C5C}"/>
              </a:ext>
            </a:extLst>
          </p:cNvPr>
          <p:cNvSpPr>
            <a:spLocks noGrp="1"/>
          </p:cNvSpPr>
          <p:nvPr>
            <p:ph type="sldNum" sz="quarter" idx="4"/>
          </p:nvPr>
        </p:nvSpPr>
        <p:spPr>
          <a:xfrm>
            <a:off x="462926" y="6356051"/>
            <a:ext cx="667912" cy="222641"/>
          </a:xfrm>
          <a:prstGeom prst="rect">
            <a:avLst/>
          </a:prstGeom>
        </p:spPr>
        <p:txBody>
          <a:bodyPr vert="horz" lIns="0" tIns="0" rIns="0" bIns="0" rtlCol="0" anchor="t" anchorCtr="0"/>
          <a:lstStyle>
            <a:lvl1pPr algn="r">
              <a:defRPr sz="1100" b="1">
                <a:solidFill>
                  <a:schemeClr val="tx1"/>
                </a:solidFill>
              </a:defRPr>
            </a:lvl1pPr>
          </a:lstStyle>
          <a:p>
            <a:pPr algn="l"/>
            <a:r>
              <a:rPr lang="de-DE"/>
              <a:t>Seite </a:t>
            </a:r>
            <a:fld id="{116EDF81-E62B-6D4E-87B5-2A3890D58C7C}" type="slidenum">
              <a:rPr lang="de-DE" smtClean="0"/>
              <a:pPr algn="l"/>
              <a:t>‹Nr.›</a:t>
            </a:fld>
            <a:endParaRPr lang="de-DE" dirty="0"/>
          </a:p>
        </p:txBody>
      </p:sp>
      <p:sp>
        <p:nvSpPr>
          <p:cNvPr id="6" name="Textfeld 5">
            <a:extLst>
              <a:ext uri="{FF2B5EF4-FFF2-40B4-BE49-F238E27FC236}">
                <a16:creationId xmlns:a16="http://schemas.microsoft.com/office/drawing/2014/main" id="{7FB3D861-2A3E-CAD1-4693-996A0C6A2D4E}"/>
              </a:ext>
            </a:extLst>
          </p:cNvPr>
          <p:cNvSpPr txBox="1"/>
          <p:nvPr userDrawn="1"/>
        </p:nvSpPr>
        <p:spPr>
          <a:xfrm>
            <a:off x="1237667" y="6354257"/>
            <a:ext cx="5091328" cy="169277"/>
          </a:xfrm>
          <a:prstGeom prst="rect">
            <a:avLst/>
          </a:prstGeom>
          <a:noFill/>
        </p:spPr>
        <p:txBody>
          <a:bodyPr wrap="square" lIns="0" tIns="0" rIns="0" bIns="0" rtlCol="0">
            <a:spAutoFit/>
          </a:bodyPr>
          <a:lstStyle/>
          <a:p>
            <a:pPr algn="l"/>
            <a:r>
              <a:rPr lang="de-DE" sz="1100" b="0" dirty="0">
                <a:solidFill>
                  <a:schemeClr val="tx2"/>
                </a:solidFill>
              </a:rPr>
              <a:t>IkKa – Instrumente für die kommunale Klimaschutzarbeit – Etappen-Rucksack</a:t>
            </a:r>
            <a:r>
              <a:rPr lang="de-DE" sz="1100" b="0" baseline="0" dirty="0">
                <a:solidFill>
                  <a:schemeClr val="tx2"/>
                </a:solidFill>
              </a:rPr>
              <a:t> </a:t>
            </a:r>
            <a:endParaRPr lang="de-DE" sz="1100" b="0" dirty="0">
              <a:solidFill>
                <a:schemeClr val="tx2"/>
              </a:solidFill>
            </a:endParaRPr>
          </a:p>
        </p:txBody>
      </p:sp>
    </p:spTree>
    <p:extLst>
      <p:ext uri="{BB962C8B-B14F-4D97-AF65-F5344CB8AC3E}">
        <p14:creationId xmlns:p14="http://schemas.microsoft.com/office/powerpoint/2010/main" val="2977819879"/>
      </p:ext>
    </p:extLst>
  </p:cSld>
  <p:clrMapOvr>
    <a:masterClrMapping/>
  </p:clrMapOvr>
  <p:extLst>
    <p:ext uri="{DCECCB84-F9BA-43D5-87BE-67443E8EF086}">
      <p15:sldGuideLst xmlns:p15="http://schemas.microsoft.com/office/powerpoint/2012/main">
        <p15:guide id="1" orient="horz" pos="913"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2974086"/>
      </p:ext>
    </p:extLst>
  </p:cSld>
  <p:clrMap bg1="lt1" tx1="dk1" bg2="lt2" tx2="dk2" accent1="accent1" accent2="accent2" accent3="accent3" accent4="accent4" accent5="accent5" accent6="accent6" hlink="hlink" folHlink="folHlink"/>
  <p:sldLayoutIdLst>
    <p:sldLayoutId id="2147483928" r:id="rId1"/>
    <p:sldLayoutId id="2147483945" r:id="rId2"/>
    <p:sldLayoutId id="2147483930" r:id="rId3"/>
    <p:sldLayoutId id="2147483942" r:id="rId4"/>
    <p:sldLayoutId id="2147483933" r:id="rId5"/>
    <p:sldLayoutId id="2147483927" r:id="rId6"/>
    <p:sldLayoutId id="2147483881" r:id="rId7"/>
    <p:sldLayoutId id="2147483932" r:id="rId8"/>
    <p:sldLayoutId id="2147483658" r:id="rId9"/>
    <p:sldLayoutId id="2147483662" r:id="rId10"/>
    <p:sldLayoutId id="2147483654" r:id="rId11"/>
    <p:sldLayoutId id="2147483934" r:id="rId12"/>
    <p:sldLayoutId id="2147483935" r:id="rId13"/>
    <p:sldLayoutId id="2147483929" r:id="rId14"/>
    <p:sldLayoutId id="2147483880" r:id="rId15"/>
    <p:sldLayoutId id="2147483665" r:id="rId16"/>
    <p:sldLayoutId id="2147483926" r:id="rId17"/>
    <p:sldLayoutId id="2147483937" r:id="rId18"/>
    <p:sldLayoutId id="2147483938" r:id="rId19"/>
    <p:sldLayoutId id="2147483936" r:id="rId20"/>
    <p:sldLayoutId id="2147483939" r:id="rId21"/>
    <p:sldLayoutId id="2147483940" r:id="rId22"/>
    <p:sldLayoutId id="214748394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68DCE2B4-6F84-174A-8DFB-7FDE0702B3C1}"/>
              </a:ext>
            </a:extLst>
          </p:cNvPr>
          <p:cNvSpPr>
            <a:spLocks noGrp="1"/>
          </p:cNvSpPr>
          <p:nvPr>
            <p:ph type="sldNum" sz="quarter" idx="4"/>
          </p:nvPr>
        </p:nvSpPr>
        <p:spPr>
          <a:xfrm>
            <a:off x="410972" y="6446447"/>
            <a:ext cx="667912" cy="222641"/>
          </a:xfrm>
          <a:prstGeom prst="rect">
            <a:avLst/>
          </a:prstGeom>
        </p:spPr>
        <p:txBody>
          <a:bodyPr vert="horz" lIns="0" tIns="0" rIns="0" bIns="0" rtlCol="0" anchor="t" anchorCtr="0"/>
          <a:lstStyle>
            <a:lvl1pPr algn="r">
              <a:defRPr sz="1200" b="1">
                <a:solidFill>
                  <a:srgbClr val="8DC31A"/>
                </a:solidFill>
              </a:defRPr>
            </a:lvl1pPr>
          </a:lstStyle>
          <a:p>
            <a:pPr algn="l"/>
            <a:r>
              <a:rPr lang="de-DE" dirty="0"/>
              <a:t>Seite </a:t>
            </a:r>
            <a:fld id="{116EDF81-E62B-6D4E-87B5-2A3890D58C7C}" type="slidenum">
              <a:rPr lang="de-DE" smtClean="0"/>
              <a:pPr algn="l"/>
              <a:t>‹Nr.›</a:t>
            </a:fld>
            <a:endParaRPr lang="de-DE" dirty="0"/>
          </a:p>
        </p:txBody>
      </p:sp>
      <p:pic>
        <p:nvPicPr>
          <p:cNvPr id="8" name="Grafik 7">
            <a:extLst>
              <a:ext uri="{FF2B5EF4-FFF2-40B4-BE49-F238E27FC236}">
                <a16:creationId xmlns:a16="http://schemas.microsoft.com/office/drawing/2014/main" id="{CC27817D-62C6-6F44-BFA2-64D3470B220F}"/>
              </a:ext>
            </a:extLst>
          </p:cNvPr>
          <p:cNvPicPr>
            <a:picLocks noChangeAspect="1"/>
          </p:cNvPicPr>
          <p:nvPr userDrawn="1"/>
        </p:nvPicPr>
        <p:blipFill>
          <a:blip r:embed="rId3"/>
          <a:stretch>
            <a:fillRect/>
          </a:stretch>
        </p:blipFill>
        <p:spPr>
          <a:xfrm>
            <a:off x="8152528" y="6222108"/>
            <a:ext cx="375886" cy="375886"/>
          </a:xfrm>
          <a:prstGeom prst="rect">
            <a:avLst/>
          </a:prstGeom>
        </p:spPr>
      </p:pic>
      <p:sp>
        <p:nvSpPr>
          <p:cNvPr id="2" name="Textfeld 1">
            <a:extLst>
              <a:ext uri="{FF2B5EF4-FFF2-40B4-BE49-F238E27FC236}">
                <a16:creationId xmlns:a16="http://schemas.microsoft.com/office/drawing/2014/main" id="{A6616A7D-FA81-1749-8172-79CB4D23AFD9}"/>
              </a:ext>
            </a:extLst>
          </p:cNvPr>
          <p:cNvSpPr txBox="1"/>
          <p:nvPr userDrawn="1"/>
        </p:nvSpPr>
        <p:spPr>
          <a:xfrm>
            <a:off x="1133758" y="6447773"/>
            <a:ext cx="5091328" cy="184666"/>
          </a:xfrm>
          <a:prstGeom prst="rect">
            <a:avLst/>
          </a:prstGeom>
          <a:noFill/>
        </p:spPr>
        <p:txBody>
          <a:bodyPr wrap="square" lIns="0" tIns="0" rIns="0" bIns="0" rtlCol="0">
            <a:spAutoFit/>
          </a:bodyPr>
          <a:lstStyle/>
          <a:p>
            <a:pPr algn="l"/>
            <a:r>
              <a:rPr lang="de-DE" sz="1200" b="1" dirty="0">
                <a:solidFill>
                  <a:schemeClr val="tx2"/>
                </a:solidFill>
              </a:rPr>
              <a:t>IkKa – Instrumente für die kommunale Klimaschutzarbeit</a:t>
            </a:r>
            <a:r>
              <a:rPr lang="de-DE" sz="1200" b="1" baseline="0" dirty="0">
                <a:solidFill>
                  <a:schemeClr val="tx2"/>
                </a:solidFill>
              </a:rPr>
              <a:t> </a:t>
            </a:r>
            <a:endParaRPr lang="de-DE" sz="1200" dirty="0">
              <a:solidFill>
                <a:schemeClr val="tx2"/>
              </a:solidFill>
            </a:endParaRPr>
          </a:p>
        </p:txBody>
      </p:sp>
      <p:cxnSp>
        <p:nvCxnSpPr>
          <p:cNvPr id="12" name="Gerader Verbinder 11">
            <a:extLst>
              <a:ext uri="{FF2B5EF4-FFF2-40B4-BE49-F238E27FC236}">
                <a16:creationId xmlns:a16="http://schemas.microsoft.com/office/drawing/2014/main" id="{7A9D97B7-A5FE-433C-B830-F4680E37E3B2}"/>
              </a:ext>
            </a:extLst>
          </p:cNvPr>
          <p:cNvCxnSpPr>
            <a:cxnSpLocks/>
          </p:cNvCxnSpPr>
          <p:nvPr userDrawn="1"/>
        </p:nvCxnSpPr>
        <p:spPr>
          <a:xfrm>
            <a:off x="410972" y="6347464"/>
            <a:ext cx="7599172" cy="1717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Grafik 8">
            <a:extLst>
              <a:ext uri="{FF2B5EF4-FFF2-40B4-BE49-F238E27FC236}">
                <a16:creationId xmlns:a16="http://schemas.microsoft.com/office/drawing/2014/main" id="{BFB6BBCD-AE33-4B9C-918A-EB353B22600F}"/>
              </a:ext>
            </a:extLst>
          </p:cNvPr>
          <p:cNvPicPr>
            <a:picLocks noChangeAspect="1"/>
          </p:cNvPicPr>
          <p:nvPr userDrawn="1"/>
        </p:nvPicPr>
        <p:blipFill>
          <a:blip r:embed="rId4"/>
          <a:stretch>
            <a:fillRect/>
          </a:stretch>
        </p:blipFill>
        <p:spPr>
          <a:xfrm>
            <a:off x="8721121" y="6206742"/>
            <a:ext cx="896767" cy="379170"/>
          </a:xfrm>
          <a:prstGeom prst="rect">
            <a:avLst/>
          </a:prstGeom>
        </p:spPr>
      </p:pic>
      <p:pic>
        <p:nvPicPr>
          <p:cNvPr id="3" name="Grafik 2">
            <a:extLst>
              <a:ext uri="{FF2B5EF4-FFF2-40B4-BE49-F238E27FC236}">
                <a16:creationId xmlns:a16="http://schemas.microsoft.com/office/drawing/2014/main" id="{2CDC48E8-6FB3-92A3-FBBF-CD69D64B7830}"/>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242236" y="5842979"/>
            <a:ext cx="1949764" cy="1008969"/>
          </a:xfrm>
          <a:prstGeom prst="rect">
            <a:avLst/>
          </a:prstGeom>
          <a:noFill/>
          <a:ln>
            <a:noFill/>
          </a:ln>
        </p:spPr>
      </p:pic>
      <p:pic>
        <p:nvPicPr>
          <p:cNvPr id="4" name="Grafik 3">
            <a:extLst>
              <a:ext uri="{FF2B5EF4-FFF2-40B4-BE49-F238E27FC236}">
                <a16:creationId xmlns:a16="http://schemas.microsoft.com/office/drawing/2014/main" id="{5CFE729A-58B9-CB0A-4378-686FAE06F4C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r="75087"/>
          <a:stretch/>
        </p:blipFill>
        <p:spPr bwMode="auto">
          <a:xfrm>
            <a:off x="9765924" y="6206742"/>
            <a:ext cx="377654" cy="375893"/>
          </a:xfrm>
          <a:prstGeom prst="rect">
            <a:avLst/>
          </a:prstGeom>
          <a:noFill/>
        </p:spPr>
      </p:pic>
    </p:spTree>
    <p:extLst>
      <p:ext uri="{BB962C8B-B14F-4D97-AF65-F5344CB8AC3E}">
        <p14:creationId xmlns:p14="http://schemas.microsoft.com/office/powerpoint/2010/main" val="1922143144"/>
      </p:ext>
    </p:extLst>
  </p:cSld>
  <p:clrMap bg1="lt1" tx1="dk1" bg2="lt2" tx2="dk2" accent1="accent1" accent2="accent2" accent3="accent3" accent4="accent4" accent5="accent5" accent6="accent6" hlink="hlink" folHlink="folHlink"/>
  <p:sldLayoutIdLst>
    <p:sldLayoutId id="2147483878" r:id="rId1"/>
  </p:sldLayoutIdLst>
  <p:hf hdr="0"/>
  <p:txStyles>
    <p:titleStyle>
      <a:lvl1pPr algn="l" defTabSz="914400" rtl="0" eaLnBrk="1" latinLnBrk="0" hangingPunct="1">
        <a:lnSpc>
          <a:spcPts val="2800"/>
        </a:lnSpc>
        <a:spcBef>
          <a:spcPct val="0"/>
        </a:spcBef>
        <a:buNone/>
        <a:defRPr sz="2800"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100000"/>
        <a:buFont typeface="Arial" panose="020B0604020202020204" pitchFamily="34" charset="0"/>
        <a:buChar char="•"/>
        <a:tabLst/>
        <a:defRPr sz="2400" kern="1200">
          <a:solidFill>
            <a:schemeClr val="tx2"/>
          </a:solidFill>
          <a:latin typeface="+mn-lt"/>
          <a:ea typeface="+mn-ea"/>
          <a:cs typeface="+mn-cs"/>
        </a:defRPr>
      </a:lvl1pPr>
      <a:lvl2pPr marL="495300" indent="-225425" algn="l" defTabSz="914400" rtl="0" eaLnBrk="1" latinLnBrk="0" hangingPunct="1">
        <a:lnSpc>
          <a:spcPct val="90000"/>
        </a:lnSpc>
        <a:spcBef>
          <a:spcPts val="500"/>
        </a:spcBef>
        <a:buClr>
          <a:schemeClr val="tx1"/>
        </a:buClr>
        <a:buSzPct val="100000"/>
        <a:buFont typeface="Symbol" pitchFamily="2" charset="2"/>
        <a:buChar char="-"/>
        <a:tabLst/>
        <a:defRPr sz="2400" kern="1200">
          <a:solidFill>
            <a:schemeClr val="tx2"/>
          </a:solidFill>
          <a:latin typeface="+mn-lt"/>
          <a:ea typeface="+mn-ea"/>
          <a:cs typeface="+mn-cs"/>
        </a:defRPr>
      </a:lvl2pPr>
      <a:lvl3pPr marL="490538" indent="222250" algn="l" defTabSz="914400" rtl="0" eaLnBrk="1" latinLnBrk="0" hangingPunct="1">
        <a:lnSpc>
          <a:spcPct val="90000"/>
        </a:lnSpc>
        <a:spcBef>
          <a:spcPts val="500"/>
        </a:spcBef>
        <a:buFont typeface="Symbol" pitchFamily="2" charset="2"/>
        <a:buChar char="-"/>
        <a:tabLst/>
        <a:defRPr sz="2000" kern="1200">
          <a:solidFill>
            <a:schemeClr val="tx2"/>
          </a:solidFill>
          <a:latin typeface="+mn-lt"/>
          <a:ea typeface="+mn-ea"/>
          <a:cs typeface="+mn-cs"/>
        </a:defRPr>
      </a:lvl3pPr>
      <a:lvl4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4pPr>
      <a:lvl5pPr marL="933450" indent="-212725" algn="l" defTabSz="914400" rtl="0" eaLnBrk="1" latinLnBrk="0" hangingPunct="1">
        <a:lnSpc>
          <a:spcPct val="90000"/>
        </a:lnSpc>
        <a:spcBef>
          <a:spcPts val="500"/>
        </a:spcBef>
        <a:buFont typeface="Symbol" pitchFamily="2" charset="2"/>
        <a:buChar char="-"/>
        <a:tabLst/>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257">
          <p15:clr>
            <a:srgbClr val="F26B43"/>
          </p15:clr>
        </p15:guide>
        <p15:guide id="9" pos="5337">
          <p15:clr>
            <a:srgbClr val="A4A3A4"/>
          </p15:clr>
        </p15:guide>
        <p15:guide id="17" orient="horz" pos="4201">
          <p15:clr>
            <a:srgbClr val="9FCC3B"/>
          </p15:clr>
        </p15:guide>
        <p15:guide id="27" orient="horz" pos="3748">
          <p15:clr>
            <a:srgbClr val="F26B43"/>
          </p15:clr>
        </p15:guide>
        <p15:guide id="28" orient="horz" pos="61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1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17"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52.svg"/><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1EC76C2-43B2-6C81-6D2C-73E634AA3011}"/>
              </a:ext>
            </a:extLst>
          </p:cNvPr>
          <p:cNvSpPr txBox="1">
            <a:spLocks/>
          </p:cNvSpPr>
          <p:nvPr/>
        </p:nvSpPr>
        <p:spPr>
          <a:xfrm>
            <a:off x="381000" y="1965151"/>
            <a:ext cx="10515600" cy="8812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rgbClr val="7ABAA3"/>
                </a:solidFill>
                <a:latin typeface="+mj-lt"/>
                <a:ea typeface="+mj-ea"/>
                <a:cs typeface="+mj-cs"/>
              </a:defRPr>
            </a:lvl1pPr>
          </a:lstStyle>
          <a:p>
            <a:r>
              <a:rPr lang="de-DE" dirty="0">
                <a:solidFill>
                  <a:srgbClr val="72BBA4"/>
                </a:solidFill>
              </a:rPr>
              <a:t>Foliensatz Anpassen</a:t>
            </a:r>
          </a:p>
        </p:txBody>
      </p:sp>
    </p:spTree>
    <p:extLst>
      <p:ext uri="{BB962C8B-B14F-4D97-AF65-F5344CB8AC3E}">
        <p14:creationId xmlns:p14="http://schemas.microsoft.com/office/powerpoint/2010/main" val="4154366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4 – Ziele formulieren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10</a:t>
            </a:fld>
            <a:endParaRPr lang="de-DE" dirty="0"/>
          </a:p>
        </p:txBody>
      </p:sp>
      <p:pic>
        <p:nvPicPr>
          <p:cNvPr id="5" name="Grafik 4">
            <a:extLst>
              <a:ext uri="{FF2B5EF4-FFF2-40B4-BE49-F238E27FC236}">
                <a16:creationId xmlns:a16="http://schemas.microsoft.com/office/drawing/2014/main" id="{C8A3CB71-31B7-5D8A-1272-B84CA1579E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110343" cy="1110343"/>
          </a:xfrm>
          <a:prstGeom prst="rect">
            <a:avLst/>
          </a:prstGeom>
        </p:spPr>
      </p:pic>
      <p:sp>
        <p:nvSpPr>
          <p:cNvPr id="6" name="Sprechblase: rechteckig mit abgerundeten Ecken 5">
            <a:extLst>
              <a:ext uri="{FF2B5EF4-FFF2-40B4-BE49-F238E27FC236}">
                <a16:creationId xmlns:a16="http://schemas.microsoft.com/office/drawing/2014/main" id="{6C7753BA-4241-0794-5EB8-04C1953F5E44}"/>
              </a:ext>
            </a:extLst>
          </p:cNvPr>
          <p:cNvSpPr/>
          <p:nvPr/>
        </p:nvSpPr>
        <p:spPr>
          <a:xfrm>
            <a:off x="1110343" y="1479787"/>
            <a:ext cx="1483700" cy="862492"/>
          </a:xfrm>
          <a:prstGeom prst="wedgeRoundRectCallout">
            <a:avLst>
              <a:gd name="adj1" fmla="val 23203"/>
              <a:gd name="adj2" fmla="val 63677"/>
              <a:gd name="adj3" fmla="val 16667"/>
            </a:avLst>
          </a:prstGeom>
          <a:solidFill>
            <a:srgbClr val="C9F3FF"/>
          </a:solidFill>
          <a:ln w="28575">
            <a:solidFill>
              <a:srgbClr val="00B5E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Waren die Ziele ausreichend gut formuliert?</a:t>
            </a:r>
          </a:p>
        </p:txBody>
      </p:sp>
      <p:sp>
        <p:nvSpPr>
          <p:cNvPr id="8" name="Sprechblase: rechteckig mit abgerundeten Ecken 7">
            <a:extLst>
              <a:ext uri="{FF2B5EF4-FFF2-40B4-BE49-F238E27FC236}">
                <a16:creationId xmlns:a16="http://schemas.microsoft.com/office/drawing/2014/main" id="{01DFFD36-0028-F85B-C629-D0AD58D4F578}"/>
              </a:ext>
            </a:extLst>
          </p:cNvPr>
          <p:cNvSpPr/>
          <p:nvPr/>
        </p:nvSpPr>
        <p:spPr>
          <a:xfrm>
            <a:off x="3284513" y="1479787"/>
            <a:ext cx="2078670" cy="862492"/>
          </a:xfrm>
          <a:prstGeom prst="wedgeRoundRectCallout">
            <a:avLst>
              <a:gd name="adj1" fmla="val 23203"/>
              <a:gd name="adj2" fmla="val 63677"/>
              <a:gd name="adj3" fmla="val 16667"/>
            </a:avLst>
          </a:prstGeom>
          <a:solidFill>
            <a:srgbClr val="C9F3FF"/>
          </a:solidFill>
          <a:ln w="28575">
            <a:solidFill>
              <a:srgbClr val="00B5E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diese gut genug für die Umsetzung "operationalisiert"?</a:t>
            </a:r>
          </a:p>
        </p:txBody>
      </p:sp>
      <p:sp>
        <p:nvSpPr>
          <p:cNvPr id="9" name="Sprechblase: rechteckig mit abgerundeten Ecken 8">
            <a:extLst>
              <a:ext uri="{FF2B5EF4-FFF2-40B4-BE49-F238E27FC236}">
                <a16:creationId xmlns:a16="http://schemas.microsoft.com/office/drawing/2014/main" id="{79A4E344-645A-721E-4D99-C4E83A2A1295}"/>
              </a:ext>
            </a:extLst>
          </p:cNvPr>
          <p:cNvSpPr/>
          <p:nvPr/>
        </p:nvSpPr>
        <p:spPr>
          <a:xfrm>
            <a:off x="6058714" y="1479787"/>
            <a:ext cx="2078670" cy="862492"/>
          </a:xfrm>
          <a:prstGeom prst="wedgeRoundRectCallout">
            <a:avLst>
              <a:gd name="adj1" fmla="val 23203"/>
              <a:gd name="adj2" fmla="val 63677"/>
              <a:gd name="adj3" fmla="val 16667"/>
            </a:avLst>
          </a:prstGeom>
          <a:solidFill>
            <a:srgbClr val="C9F3FF"/>
          </a:solidFill>
          <a:ln w="28575">
            <a:solidFill>
              <a:srgbClr val="00B5E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Ziele, Teilziele und Meilensteine wurden erreicht?</a:t>
            </a:r>
          </a:p>
        </p:txBody>
      </p:sp>
      <p:sp>
        <p:nvSpPr>
          <p:cNvPr id="10" name="Sprechblase: rechteckig mit abgerundeten Ecken 9">
            <a:extLst>
              <a:ext uri="{FF2B5EF4-FFF2-40B4-BE49-F238E27FC236}">
                <a16:creationId xmlns:a16="http://schemas.microsoft.com/office/drawing/2014/main" id="{43B4EEB0-71E5-3B41-BFB2-4864C15C2325}"/>
              </a:ext>
            </a:extLst>
          </p:cNvPr>
          <p:cNvSpPr/>
          <p:nvPr/>
        </p:nvSpPr>
        <p:spPr>
          <a:xfrm>
            <a:off x="8832915" y="1479787"/>
            <a:ext cx="1609030" cy="862492"/>
          </a:xfrm>
          <a:prstGeom prst="wedgeRoundRectCallout">
            <a:avLst>
              <a:gd name="adj1" fmla="val 23203"/>
              <a:gd name="adj2" fmla="val 63677"/>
              <a:gd name="adj3" fmla="val 16667"/>
            </a:avLst>
          </a:prstGeom>
          <a:solidFill>
            <a:srgbClr val="C9F3FF"/>
          </a:solidFill>
          <a:ln w="28575">
            <a:solidFill>
              <a:srgbClr val="00B5E9"/>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die Ziele zufriedenstellend kommuniziert?</a:t>
            </a:r>
          </a:p>
        </p:txBody>
      </p:sp>
      <p:graphicFrame>
        <p:nvGraphicFramePr>
          <p:cNvPr id="4" name="Tabelle 3">
            <a:extLst>
              <a:ext uri="{FF2B5EF4-FFF2-40B4-BE49-F238E27FC236}">
                <a16:creationId xmlns:a16="http://schemas.microsoft.com/office/drawing/2014/main" id="{22CE3386-A84D-770E-2706-C186C8A1FE92}"/>
              </a:ext>
            </a:extLst>
          </p:cNvPr>
          <p:cNvGraphicFramePr>
            <a:graphicFrameLocks noGrp="1"/>
          </p:cNvGraphicFramePr>
          <p:nvPr>
            <p:extLst>
              <p:ext uri="{D42A27DB-BD31-4B8C-83A1-F6EECF244321}">
                <p14:modId xmlns:p14="http://schemas.microsoft.com/office/powerpoint/2010/main" val="3134444793"/>
              </p:ext>
            </p:extLst>
          </p:nvPr>
        </p:nvGraphicFramePr>
        <p:xfrm>
          <a:off x="1110343" y="2797200"/>
          <a:ext cx="1483700" cy="3201102"/>
        </p:xfrm>
        <a:graphic>
          <a:graphicData uri="http://schemas.openxmlformats.org/drawingml/2006/table">
            <a:tbl>
              <a:tblPr firstRow="1" bandRow="1">
                <a:tableStyleId>{2D5ABB26-0587-4C30-8999-92F81FD0307C}</a:tableStyleId>
              </a:tblPr>
              <a:tblGrid>
                <a:gridCol w="148370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FB79E149-01CA-216A-8B16-589C8F5FFCBC}"/>
              </a:ext>
            </a:extLst>
          </p:cNvPr>
          <p:cNvGraphicFramePr>
            <a:graphicFrameLocks noGrp="1"/>
          </p:cNvGraphicFramePr>
          <p:nvPr>
            <p:extLst>
              <p:ext uri="{D42A27DB-BD31-4B8C-83A1-F6EECF244321}">
                <p14:modId xmlns:p14="http://schemas.microsoft.com/office/powerpoint/2010/main" val="162986482"/>
              </p:ext>
            </p:extLst>
          </p:nvPr>
        </p:nvGraphicFramePr>
        <p:xfrm>
          <a:off x="3284512" y="2797200"/>
          <a:ext cx="2078670" cy="3201102"/>
        </p:xfrm>
        <a:graphic>
          <a:graphicData uri="http://schemas.openxmlformats.org/drawingml/2006/table">
            <a:tbl>
              <a:tblPr firstRow="1" bandRow="1">
                <a:tableStyleId>{2D5ABB26-0587-4C30-8999-92F81FD0307C}</a:tableStyleId>
              </a:tblPr>
              <a:tblGrid>
                <a:gridCol w="207867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1" name="Tabelle 10">
            <a:extLst>
              <a:ext uri="{FF2B5EF4-FFF2-40B4-BE49-F238E27FC236}">
                <a16:creationId xmlns:a16="http://schemas.microsoft.com/office/drawing/2014/main" id="{3BBB87AA-E22E-E334-FFFF-F2738B2E753A}"/>
              </a:ext>
            </a:extLst>
          </p:cNvPr>
          <p:cNvGraphicFramePr>
            <a:graphicFrameLocks noGrp="1"/>
          </p:cNvGraphicFramePr>
          <p:nvPr>
            <p:extLst>
              <p:ext uri="{D42A27DB-BD31-4B8C-83A1-F6EECF244321}">
                <p14:modId xmlns:p14="http://schemas.microsoft.com/office/powerpoint/2010/main" val="3139257144"/>
              </p:ext>
            </p:extLst>
          </p:nvPr>
        </p:nvGraphicFramePr>
        <p:xfrm>
          <a:off x="6053651" y="2797200"/>
          <a:ext cx="2078670" cy="3201102"/>
        </p:xfrm>
        <a:graphic>
          <a:graphicData uri="http://schemas.openxmlformats.org/drawingml/2006/table">
            <a:tbl>
              <a:tblPr firstRow="1" bandRow="1">
                <a:tableStyleId>{2D5ABB26-0587-4C30-8999-92F81FD0307C}</a:tableStyleId>
              </a:tblPr>
              <a:tblGrid>
                <a:gridCol w="207867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2" name="Tabelle 11">
            <a:extLst>
              <a:ext uri="{FF2B5EF4-FFF2-40B4-BE49-F238E27FC236}">
                <a16:creationId xmlns:a16="http://schemas.microsoft.com/office/drawing/2014/main" id="{725396BA-EFC6-EBB8-C71B-8C987BCC6A18}"/>
              </a:ext>
            </a:extLst>
          </p:cNvPr>
          <p:cNvGraphicFramePr>
            <a:graphicFrameLocks noGrp="1"/>
          </p:cNvGraphicFramePr>
          <p:nvPr>
            <p:extLst>
              <p:ext uri="{D42A27DB-BD31-4B8C-83A1-F6EECF244321}">
                <p14:modId xmlns:p14="http://schemas.microsoft.com/office/powerpoint/2010/main" val="3032171978"/>
              </p:ext>
            </p:extLst>
          </p:nvPr>
        </p:nvGraphicFramePr>
        <p:xfrm>
          <a:off x="8816577" y="2797200"/>
          <a:ext cx="1625368" cy="3201102"/>
        </p:xfrm>
        <a:graphic>
          <a:graphicData uri="http://schemas.openxmlformats.org/drawingml/2006/table">
            <a:tbl>
              <a:tblPr firstRow="1" bandRow="1">
                <a:tableStyleId>{2D5ABB26-0587-4C30-8999-92F81FD0307C}</a:tableStyleId>
              </a:tblPr>
              <a:tblGrid>
                <a:gridCol w="1625368">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27089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5 – Maßnahmen umsetzen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11</a:t>
            </a:fld>
            <a:endParaRPr lang="de-DE" dirty="0"/>
          </a:p>
        </p:txBody>
      </p:sp>
      <p:pic>
        <p:nvPicPr>
          <p:cNvPr id="5" name="Grafik 4">
            <a:extLst>
              <a:ext uri="{FF2B5EF4-FFF2-40B4-BE49-F238E27FC236}">
                <a16:creationId xmlns:a16="http://schemas.microsoft.com/office/drawing/2014/main" id="{32B44065-56D7-7965-F2AD-D9C6023E3C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1"/>
            <a:ext cx="1110803" cy="1110803"/>
          </a:xfrm>
          <a:prstGeom prst="rect">
            <a:avLst/>
          </a:prstGeom>
        </p:spPr>
      </p:pic>
      <p:sp>
        <p:nvSpPr>
          <p:cNvPr id="6" name="Sprechblase: rechteckig mit abgerundeten Ecken 5">
            <a:extLst>
              <a:ext uri="{FF2B5EF4-FFF2-40B4-BE49-F238E27FC236}">
                <a16:creationId xmlns:a16="http://schemas.microsoft.com/office/drawing/2014/main" id="{5258261F-2641-3F6C-E497-9DB389963FC5}"/>
              </a:ext>
            </a:extLst>
          </p:cNvPr>
          <p:cNvSpPr/>
          <p:nvPr/>
        </p:nvSpPr>
        <p:spPr>
          <a:xfrm>
            <a:off x="359110" y="1609971"/>
            <a:ext cx="2235085" cy="925705"/>
          </a:xfrm>
          <a:prstGeom prst="wedgeRoundRectCallout">
            <a:avLst>
              <a:gd name="adj1" fmla="val 23203"/>
              <a:gd name="adj2" fmla="val 63677"/>
              <a:gd name="adj3" fmla="val 16667"/>
            </a:avLst>
          </a:prstGeom>
          <a:solidFill>
            <a:srgbClr val="E5D8C9"/>
          </a:solidFill>
          <a:ln w="28575">
            <a:solidFill>
              <a:srgbClr val="C9AC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der Fortschritt der Maßnahmen zufriedenstellend evaluiert? </a:t>
            </a:r>
          </a:p>
        </p:txBody>
      </p:sp>
      <p:sp>
        <p:nvSpPr>
          <p:cNvPr id="8" name="Sprechblase: rechteckig mit abgerundeten Ecken 7">
            <a:extLst>
              <a:ext uri="{FF2B5EF4-FFF2-40B4-BE49-F238E27FC236}">
                <a16:creationId xmlns:a16="http://schemas.microsoft.com/office/drawing/2014/main" id="{360E83C7-02F0-F602-7C12-F2990A9C6646}"/>
              </a:ext>
            </a:extLst>
          </p:cNvPr>
          <p:cNvSpPr/>
          <p:nvPr/>
        </p:nvSpPr>
        <p:spPr>
          <a:xfrm>
            <a:off x="2898843" y="1616199"/>
            <a:ext cx="1861226" cy="919477"/>
          </a:xfrm>
          <a:prstGeom prst="wedgeRoundRectCallout">
            <a:avLst>
              <a:gd name="adj1" fmla="val -24184"/>
              <a:gd name="adj2" fmla="val 63677"/>
              <a:gd name="adj3" fmla="val 16667"/>
            </a:avLst>
          </a:prstGeom>
          <a:solidFill>
            <a:srgbClr val="E5D8C9"/>
          </a:solidFill>
          <a:ln w="28575">
            <a:solidFill>
              <a:srgbClr val="C9AC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das Erreichen von Meilensteinen und Indikatoren bewertet? </a:t>
            </a:r>
          </a:p>
        </p:txBody>
      </p:sp>
      <p:sp>
        <p:nvSpPr>
          <p:cNvPr id="9" name="Sprechblase: rechteckig mit abgerundeten Ecken 8">
            <a:extLst>
              <a:ext uri="{FF2B5EF4-FFF2-40B4-BE49-F238E27FC236}">
                <a16:creationId xmlns:a16="http://schemas.microsoft.com/office/drawing/2014/main" id="{907110D3-9920-2C05-689E-8173040FC009}"/>
              </a:ext>
            </a:extLst>
          </p:cNvPr>
          <p:cNvSpPr/>
          <p:nvPr/>
        </p:nvSpPr>
        <p:spPr>
          <a:xfrm>
            <a:off x="6958366" y="1609973"/>
            <a:ext cx="3009202" cy="925703"/>
          </a:xfrm>
          <a:prstGeom prst="wedgeRoundRectCallout">
            <a:avLst>
              <a:gd name="adj1" fmla="val 23203"/>
              <a:gd name="adj2" fmla="val 63677"/>
              <a:gd name="adj3" fmla="val 16667"/>
            </a:avLst>
          </a:prstGeom>
          <a:solidFill>
            <a:srgbClr val="E5D8C9"/>
          </a:solidFill>
          <a:ln w="28575">
            <a:solidFill>
              <a:srgbClr val="C9AC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der Status und die Weiterentwicklung mit den relevanten und zuständigen Akteuren besprochen und neue Schritte festgelegt? </a:t>
            </a:r>
          </a:p>
        </p:txBody>
      </p:sp>
      <p:sp>
        <p:nvSpPr>
          <p:cNvPr id="10" name="Sprechblase: rechteckig mit abgerundeten Ecken 9">
            <a:extLst>
              <a:ext uri="{FF2B5EF4-FFF2-40B4-BE49-F238E27FC236}">
                <a16:creationId xmlns:a16="http://schemas.microsoft.com/office/drawing/2014/main" id="{3FDFE769-A5D9-AC87-BDA5-55195590B804}"/>
              </a:ext>
            </a:extLst>
          </p:cNvPr>
          <p:cNvSpPr/>
          <p:nvPr/>
        </p:nvSpPr>
        <p:spPr>
          <a:xfrm>
            <a:off x="5064716" y="1609973"/>
            <a:ext cx="1589003" cy="925703"/>
          </a:xfrm>
          <a:prstGeom prst="wedgeRoundRectCallout">
            <a:avLst>
              <a:gd name="adj1" fmla="val 23203"/>
              <a:gd name="adj2" fmla="val 63677"/>
              <a:gd name="adj3" fmla="val 16667"/>
            </a:avLst>
          </a:prstGeom>
          <a:solidFill>
            <a:srgbClr val="E5D8C9"/>
          </a:solidFill>
          <a:ln w="28575">
            <a:solidFill>
              <a:srgbClr val="C9AC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Handlungsbedarfe ergeben sich?</a:t>
            </a:r>
          </a:p>
        </p:txBody>
      </p:sp>
      <p:sp>
        <p:nvSpPr>
          <p:cNvPr id="11" name="Sprechblase: rechteckig mit abgerundeten Ecken 10">
            <a:extLst>
              <a:ext uri="{FF2B5EF4-FFF2-40B4-BE49-F238E27FC236}">
                <a16:creationId xmlns:a16="http://schemas.microsoft.com/office/drawing/2014/main" id="{AC14B5F5-2D32-FFAA-4714-D3FF34021D9C}"/>
              </a:ext>
            </a:extLst>
          </p:cNvPr>
          <p:cNvSpPr/>
          <p:nvPr/>
        </p:nvSpPr>
        <p:spPr>
          <a:xfrm>
            <a:off x="10272215" y="1609972"/>
            <a:ext cx="1454453" cy="919476"/>
          </a:xfrm>
          <a:prstGeom prst="wedgeRoundRectCallout">
            <a:avLst>
              <a:gd name="adj1" fmla="val 23203"/>
              <a:gd name="adj2" fmla="val 63677"/>
              <a:gd name="adj3" fmla="val 16667"/>
            </a:avLst>
          </a:prstGeom>
          <a:solidFill>
            <a:srgbClr val="E5D8C9"/>
          </a:solidFill>
          <a:ln w="28575">
            <a:solidFill>
              <a:srgbClr val="C9AC8D"/>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das Maßnahmenset überarbeitet und verabschiedet? </a:t>
            </a:r>
          </a:p>
        </p:txBody>
      </p:sp>
      <p:graphicFrame>
        <p:nvGraphicFramePr>
          <p:cNvPr id="4" name="Tabelle 3">
            <a:extLst>
              <a:ext uri="{FF2B5EF4-FFF2-40B4-BE49-F238E27FC236}">
                <a16:creationId xmlns:a16="http://schemas.microsoft.com/office/drawing/2014/main" id="{03E062D6-0839-A3B0-4D39-4C0BAF3F8F64}"/>
              </a:ext>
            </a:extLst>
          </p:cNvPr>
          <p:cNvGraphicFramePr>
            <a:graphicFrameLocks noGrp="1"/>
          </p:cNvGraphicFramePr>
          <p:nvPr>
            <p:extLst>
              <p:ext uri="{D42A27DB-BD31-4B8C-83A1-F6EECF244321}">
                <p14:modId xmlns:p14="http://schemas.microsoft.com/office/powerpoint/2010/main" val="3302811502"/>
              </p:ext>
            </p:extLst>
          </p:nvPr>
        </p:nvGraphicFramePr>
        <p:xfrm>
          <a:off x="359110" y="2797200"/>
          <a:ext cx="2235084" cy="3201102"/>
        </p:xfrm>
        <a:graphic>
          <a:graphicData uri="http://schemas.openxmlformats.org/drawingml/2006/table">
            <a:tbl>
              <a:tblPr firstRow="1" bandRow="1">
                <a:tableStyleId>{2D5ABB26-0587-4C30-8999-92F81FD0307C}</a:tableStyleId>
              </a:tblPr>
              <a:tblGrid>
                <a:gridCol w="2235084">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68163AB6-8498-9936-E76D-5B933381E013}"/>
              </a:ext>
            </a:extLst>
          </p:cNvPr>
          <p:cNvGraphicFramePr>
            <a:graphicFrameLocks noGrp="1"/>
          </p:cNvGraphicFramePr>
          <p:nvPr>
            <p:extLst>
              <p:ext uri="{D42A27DB-BD31-4B8C-83A1-F6EECF244321}">
                <p14:modId xmlns:p14="http://schemas.microsoft.com/office/powerpoint/2010/main" val="2648830699"/>
              </p:ext>
            </p:extLst>
          </p:nvPr>
        </p:nvGraphicFramePr>
        <p:xfrm>
          <a:off x="2898843" y="2797200"/>
          <a:ext cx="1861226" cy="3201102"/>
        </p:xfrm>
        <a:graphic>
          <a:graphicData uri="http://schemas.openxmlformats.org/drawingml/2006/table">
            <a:tbl>
              <a:tblPr firstRow="1" bandRow="1">
                <a:tableStyleId>{2D5ABB26-0587-4C30-8999-92F81FD0307C}</a:tableStyleId>
              </a:tblPr>
              <a:tblGrid>
                <a:gridCol w="186122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2" name="Tabelle 11">
            <a:extLst>
              <a:ext uri="{FF2B5EF4-FFF2-40B4-BE49-F238E27FC236}">
                <a16:creationId xmlns:a16="http://schemas.microsoft.com/office/drawing/2014/main" id="{183722B4-A307-53C2-4AB3-847B7103FAA3}"/>
              </a:ext>
            </a:extLst>
          </p:cNvPr>
          <p:cNvGraphicFramePr>
            <a:graphicFrameLocks noGrp="1"/>
          </p:cNvGraphicFramePr>
          <p:nvPr>
            <p:extLst>
              <p:ext uri="{D42A27DB-BD31-4B8C-83A1-F6EECF244321}">
                <p14:modId xmlns:p14="http://schemas.microsoft.com/office/powerpoint/2010/main" val="698848954"/>
              </p:ext>
            </p:extLst>
          </p:nvPr>
        </p:nvGraphicFramePr>
        <p:xfrm>
          <a:off x="5064716" y="2797200"/>
          <a:ext cx="1589003" cy="3201102"/>
        </p:xfrm>
        <a:graphic>
          <a:graphicData uri="http://schemas.openxmlformats.org/drawingml/2006/table">
            <a:tbl>
              <a:tblPr firstRow="1" bandRow="1">
                <a:tableStyleId>{2D5ABB26-0587-4C30-8999-92F81FD0307C}</a:tableStyleId>
              </a:tblPr>
              <a:tblGrid>
                <a:gridCol w="1589003">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3" name="Tabelle 12">
            <a:extLst>
              <a:ext uri="{FF2B5EF4-FFF2-40B4-BE49-F238E27FC236}">
                <a16:creationId xmlns:a16="http://schemas.microsoft.com/office/drawing/2014/main" id="{C9BF35DF-78D2-BD3F-9D00-14D1BE3AE38C}"/>
              </a:ext>
            </a:extLst>
          </p:cNvPr>
          <p:cNvGraphicFramePr>
            <a:graphicFrameLocks noGrp="1"/>
          </p:cNvGraphicFramePr>
          <p:nvPr>
            <p:extLst>
              <p:ext uri="{D42A27DB-BD31-4B8C-83A1-F6EECF244321}">
                <p14:modId xmlns:p14="http://schemas.microsoft.com/office/powerpoint/2010/main" val="85295233"/>
              </p:ext>
            </p:extLst>
          </p:nvPr>
        </p:nvGraphicFramePr>
        <p:xfrm>
          <a:off x="6958366" y="2797200"/>
          <a:ext cx="3009202" cy="3201102"/>
        </p:xfrm>
        <a:graphic>
          <a:graphicData uri="http://schemas.openxmlformats.org/drawingml/2006/table">
            <a:tbl>
              <a:tblPr firstRow="1" bandRow="1">
                <a:tableStyleId>{2D5ABB26-0587-4C30-8999-92F81FD0307C}</a:tableStyleId>
              </a:tblPr>
              <a:tblGrid>
                <a:gridCol w="3009202">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4" name="Tabelle 13">
            <a:extLst>
              <a:ext uri="{FF2B5EF4-FFF2-40B4-BE49-F238E27FC236}">
                <a16:creationId xmlns:a16="http://schemas.microsoft.com/office/drawing/2014/main" id="{66DDF8BC-7B2A-45A0-F363-6712A398F8D2}"/>
              </a:ext>
            </a:extLst>
          </p:cNvPr>
          <p:cNvGraphicFramePr>
            <a:graphicFrameLocks noGrp="1"/>
          </p:cNvGraphicFramePr>
          <p:nvPr>
            <p:extLst>
              <p:ext uri="{D42A27DB-BD31-4B8C-83A1-F6EECF244321}">
                <p14:modId xmlns:p14="http://schemas.microsoft.com/office/powerpoint/2010/main" val="4278328680"/>
              </p:ext>
            </p:extLst>
          </p:nvPr>
        </p:nvGraphicFramePr>
        <p:xfrm>
          <a:off x="10272215" y="2797200"/>
          <a:ext cx="1454453" cy="3201102"/>
        </p:xfrm>
        <a:graphic>
          <a:graphicData uri="http://schemas.openxmlformats.org/drawingml/2006/table">
            <a:tbl>
              <a:tblPr firstRow="1" bandRow="1">
                <a:tableStyleId>{2D5ABB26-0587-4C30-8999-92F81FD0307C}</a:tableStyleId>
              </a:tblPr>
              <a:tblGrid>
                <a:gridCol w="1454453">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393958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6 – Verantworten statt kompensieren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12</a:t>
            </a:fld>
            <a:endParaRPr lang="de-DE" dirty="0"/>
          </a:p>
        </p:txBody>
      </p:sp>
      <p:pic>
        <p:nvPicPr>
          <p:cNvPr id="5" name="Grafik 4">
            <a:extLst>
              <a:ext uri="{FF2B5EF4-FFF2-40B4-BE49-F238E27FC236}">
                <a16:creationId xmlns:a16="http://schemas.microsoft.com/office/drawing/2014/main" id="{99F306FB-D839-244D-0AD2-856673C447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2" y="184"/>
            <a:ext cx="1109016" cy="1109016"/>
          </a:xfrm>
          <a:prstGeom prst="rect">
            <a:avLst/>
          </a:prstGeom>
        </p:spPr>
      </p:pic>
      <p:sp>
        <p:nvSpPr>
          <p:cNvPr id="6" name="Sprechblase: rechteckig mit abgerundeten Ecken 5">
            <a:extLst>
              <a:ext uri="{FF2B5EF4-FFF2-40B4-BE49-F238E27FC236}">
                <a16:creationId xmlns:a16="http://schemas.microsoft.com/office/drawing/2014/main" id="{AA0CA0E8-8A66-6CC1-DA70-7E13552DC2F1}"/>
              </a:ext>
            </a:extLst>
          </p:cNvPr>
          <p:cNvSpPr/>
          <p:nvPr/>
        </p:nvSpPr>
        <p:spPr>
          <a:xfrm>
            <a:off x="1108824" y="1438430"/>
            <a:ext cx="2170386" cy="825149"/>
          </a:xfrm>
          <a:prstGeom prst="wedgeRoundRectCallout">
            <a:avLst>
              <a:gd name="adj1" fmla="val 23203"/>
              <a:gd name="adj2" fmla="val 63677"/>
              <a:gd name="adj3" fmla="val 16667"/>
            </a:avLst>
          </a:prstGeom>
          <a:solidFill>
            <a:srgbClr val="DCEFC3"/>
          </a:solidFill>
          <a:ln w="28575">
            <a:solidFill>
              <a:srgbClr val="C7E59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eine tragfähige Position in Bezug auf Kompensation erarbeitet?</a:t>
            </a:r>
          </a:p>
        </p:txBody>
      </p:sp>
      <p:sp>
        <p:nvSpPr>
          <p:cNvPr id="8" name="Sprechblase: rechteckig mit abgerundeten Ecken 7">
            <a:extLst>
              <a:ext uri="{FF2B5EF4-FFF2-40B4-BE49-F238E27FC236}">
                <a16:creationId xmlns:a16="http://schemas.microsoft.com/office/drawing/2014/main" id="{17ABEAC0-AAB4-1134-2D27-C32FB3F8C7CA}"/>
              </a:ext>
            </a:extLst>
          </p:cNvPr>
          <p:cNvSpPr/>
          <p:nvPr/>
        </p:nvSpPr>
        <p:spPr>
          <a:xfrm>
            <a:off x="3692837" y="1438430"/>
            <a:ext cx="1852586" cy="825149"/>
          </a:xfrm>
          <a:prstGeom prst="wedgeRoundRectCallout">
            <a:avLst>
              <a:gd name="adj1" fmla="val -14603"/>
              <a:gd name="adj2" fmla="val 62105"/>
              <a:gd name="adj3" fmla="val 16667"/>
            </a:avLst>
          </a:prstGeom>
          <a:solidFill>
            <a:srgbClr val="DCEFC3"/>
          </a:solidFill>
          <a:ln w="28575">
            <a:solidFill>
              <a:srgbClr val="C7E59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Erfahrungen wurden hier gemacht? </a:t>
            </a:r>
          </a:p>
        </p:txBody>
      </p:sp>
      <p:sp>
        <p:nvSpPr>
          <p:cNvPr id="9" name="Sprechblase: rechteckig mit abgerundeten Ecken 8">
            <a:extLst>
              <a:ext uri="{FF2B5EF4-FFF2-40B4-BE49-F238E27FC236}">
                <a16:creationId xmlns:a16="http://schemas.microsoft.com/office/drawing/2014/main" id="{3F8889D9-2ACB-2600-E866-0EEF0ED73CDE}"/>
              </a:ext>
            </a:extLst>
          </p:cNvPr>
          <p:cNvSpPr/>
          <p:nvPr/>
        </p:nvSpPr>
        <p:spPr>
          <a:xfrm>
            <a:off x="5959050" y="1438430"/>
            <a:ext cx="2170386" cy="825149"/>
          </a:xfrm>
          <a:prstGeom prst="wedgeRoundRectCallout">
            <a:avLst>
              <a:gd name="adj1" fmla="val 16928"/>
              <a:gd name="adj2" fmla="val 70750"/>
              <a:gd name="adj3" fmla="val 16667"/>
            </a:avLst>
          </a:prstGeom>
          <a:solidFill>
            <a:srgbClr val="DCEFC3"/>
          </a:solidFill>
          <a:ln w="28575">
            <a:solidFill>
              <a:srgbClr val="C7E59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gute Ansätze für mehr Klimaverantwortung entwickelt?</a:t>
            </a:r>
          </a:p>
        </p:txBody>
      </p:sp>
      <p:sp>
        <p:nvSpPr>
          <p:cNvPr id="10" name="Sprechblase: rechteckig mit abgerundeten Ecken 9">
            <a:extLst>
              <a:ext uri="{FF2B5EF4-FFF2-40B4-BE49-F238E27FC236}">
                <a16:creationId xmlns:a16="http://schemas.microsoft.com/office/drawing/2014/main" id="{7D3046B3-F1F1-13AE-3BC5-BF8B147600F8}"/>
              </a:ext>
            </a:extLst>
          </p:cNvPr>
          <p:cNvSpPr/>
          <p:nvPr/>
        </p:nvSpPr>
        <p:spPr>
          <a:xfrm>
            <a:off x="8543063" y="1395402"/>
            <a:ext cx="2170386" cy="868177"/>
          </a:xfrm>
          <a:prstGeom prst="wedgeRoundRectCallout">
            <a:avLst>
              <a:gd name="adj1" fmla="val 23203"/>
              <a:gd name="adj2" fmla="val 63677"/>
              <a:gd name="adj3" fmla="val 16667"/>
            </a:avLst>
          </a:prstGeom>
          <a:solidFill>
            <a:srgbClr val="DCEFC3"/>
          </a:solidFill>
          <a:ln w="28575">
            <a:solidFill>
              <a:srgbClr val="C7E59E"/>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Wie sehen die Ziele für mehr Klimaverantwortung für die Zukunft aus?</a:t>
            </a:r>
          </a:p>
        </p:txBody>
      </p:sp>
      <p:graphicFrame>
        <p:nvGraphicFramePr>
          <p:cNvPr id="4" name="Tabelle 3">
            <a:extLst>
              <a:ext uri="{FF2B5EF4-FFF2-40B4-BE49-F238E27FC236}">
                <a16:creationId xmlns:a16="http://schemas.microsoft.com/office/drawing/2014/main" id="{38835812-BF6F-A76E-8555-4C114A60C73D}"/>
              </a:ext>
            </a:extLst>
          </p:cNvPr>
          <p:cNvGraphicFramePr>
            <a:graphicFrameLocks noGrp="1"/>
          </p:cNvGraphicFramePr>
          <p:nvPr>
            <p:extLst>
              <p:ext uri="{D42A27DB-BD31-4B8C-83A1-F6EECF244321}">
                <p14:modId xmlns:p14="http://schemas.microsoft.com/office/powerpoint/2010/main" val="1813975823"/>
              </p:ext>
            </p:extLst>
          </p:nvPr>
        </p:nvGraphicFramePr>
        <p:xfrm>
          <a:off x="1108824" y="2797200"/>
          <a:ext cx="2170386" cy="3201102"/>
        </p:xfrm>
        <a:graphic>
          <a:graphicData uri="http://schemas.openxmlformats.org/drawingml/2006/table">
            <a:tbl>
              <a:tblPr firstRow="1" bandRow="1">
                <a:tableStyleId>{2D5ABB26-0587-4C30-8999-92F81FD0307C}</a:tableStyleId>
              </a:tblPr>
              <a:tblGrid>
                <a:gridCol w="217038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12BF7480-19CC-E5A1-24A6-080997ECF7AD}"/>
              </a:ext>
            </a:extLst>
          </p:cNvPr>
          <p:cNvGraphicFramePr>
            <a:graphicFrameLocks noGrp="1"/>
          </p:cNvGraphicFramePr>
          <p:nvPr>
            <p:extLst>
              <p:ext uri="{D42A27DB-BD31-4B8C-83A1-F6EECF244321}">
                <p14:modId xmlns:p14="http://schemas.microsoft.com/office/powerpoint/2010/main" val="1826482320"/>
              </p:ext>
            </p:extLst>
          </p:nvPr>
        </p:nvGraphicFramePr>
        <p:xfrm>
          <a:off x="3692837" y="2797200"/>
          <a:ext cx="1852586" cy="3201102"/>
        </p:xfrm>
        <a:graphic>
          <a:graphicData uri="http://schemas.openxmlformats.org/drawingml/2006/table">
            <a:tbl>
              <a:tblPr firstRow="1" bandRow="1">
                <a:tableStyleId>{2D5ABB26-0587-4C30-8999-92F81FD0307C}</a:tableStyleId>
              </a:tblPr>
              <a:tblGrid>
                <a:gridCol w="185258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1" name="Tabelle 10">
            <a:extLst>
              <a:ext uri="{FF2B5EF4-FFF2-40B4-BE49-F238E27FC236}">
                <a16:creationId xmlns:a16="http://schemas.microsoft.com/office/drawing/2014/main" id="{DA90E287-0456-4C28-7D43-6D9A7A683D0F}"/>
              </a:ext>
            </a:extLst>
          </p:cNvPr>
          <p:cNvGraphicFramePr>
            <a:graphicFrameLocks noGrp="1"/>
          </p:cNvGraphicFramePr>
          <p:nvPr>
            <p:extLst>
              <p:ext uri="{D42A27DB-BD31-4B8C-83A1-F6EECF244321}">
                <p14:modId xmlns:p14="http://schemas.microsoft.com/office/powerpoint/2010/main" val="1907492702"/>
              </p:ext>
            </p:extLst>
          </p:nvPr>
        </p:nvGraphicFramePr>
        <p:xfrm>
          <a:off x="5959050" y="2797200"/>
          <a:ext cx="2170386" cy="3201102"/>
        </p:xfrm>
        <a:graphic>
          <a:graphicData uri="http://schemas.openxmlformats.org/drawingml/2006/table">
            <a:tbl>
              <a:tblPr firstRow="1" bandRow="1">
                <a:tableStyleId>{2D5ABB26-0587-4C30-8999-92F81FD0307C}</a:tableStyleId>
              </a:tblPr>
              <a:tblGrid>
                <a:gridCol w="217038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2" name="Tabelle 11">
            <a:extLst>
              <a:ext uri="{FF2B5EF4-FFF2-40B4-BE49-F238E27FC236}">
                <a16:creationId xmlns:a16="http://schemas.microsoft.com/office/drawing/2014/main" id="{995C0EBA-0C0F-0204-2C06-03058681C353}"/>
              </a:ext>
            </a:extLst>
          </p:cNvPr>
          <p:cNvGraphicFramePr>
            <a:graphicFrameLocks noGrp="1"/>
          </p:cNvGraphicFramePr>
          <p:nvPr>
            <p:extLst>
              <p:ext uri="{D42A27DB-BD31-4B8C-83A1-F6EECF244321}">
                <p14:modId xmlns:p14="http://schemas.microsoft.com/office/powerpoint/2010/main" val="1155072607"/>
              </p:ext>
            </p:extLst>
          </p:nvPr>
        </p:nvGraphicFramePr>
        <p:xfrm>
          <a:off x="8543063" y="2797200"/>
          <a:ext cx="2170386" cy="3201102"/>
        </p:xfrm>
        <a:graphic>
          <a:graphicData uri="http://schemas.openxmlformats.org/drawingml/2006/table">
            <a:tbl>
              <a:tblPr firstRow="1" bandRow="1">
                <a:tableStyleId>{2D5ABB26-0587-4C30-8999-92F81FD0307C}</a:tableStyleId>
              </a:tblPr>
              <a:tblGrid>
                <a:gridCol w="217038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892805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7 – Kommunizieren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13</a:t>
            </a:fld>
            <a:endParaRPr lang="de-DE" dirty="0"/>
          </a:p>
        </p:txBody>
      </p:sp>
      <p:pic>
        <p:nvPicPr>
          <p:cNvPr id="5" name="Grafik 4">
            <a:extLst>
              <a:ext uri="{FF2B5EF4-FFF2-40B4-BE49-F238E27FC236}">
                <a16:creationId xmlns:a16="http://schemas.microsoft.com/office/drawing/2014/main" id="{C761F01F-9EC7-AC9B-A886-9AD224F85C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110074" cy="1110074"/>
          </a:xfrm>
          <a:prstGeom prst="rect">
            <a:avLst/>
          </a:prstGeom>
        </p:spPr>
      </p:pic>
      <p:sp>
        <p:nvSpPr>
          <p:cNvPr id="6" name="Sprechblase: rechteckig mit abgerundeten Ecken 5">
            <a:extLst>
              <a:ext uri="{FF2B5EF4-FFF2-40B4-BE49-F238E27FC236}">
                <a16:creationId xmlns:a16="http://schemas.microsoft.com/office/drawing/2014/main" id="{01E81D83-34C6-CA30-13DE-F477867E1E18}"/>
              </a:ext>
            </a:extLst>
          </p:cNvPr>
          <p:cNvSpPr/>
          <p:nvPr/>
        </p:nvSpPr>
        <p:spPr>
          <a:xfrm>
            <a:off x="1110067" y="1562119"/>
            <a:ext cx="1727092" cy="902221"/>
          </a:xfrm>
          <a:prstGeom prst="wedgeRoundRectCallout">
            <a:avLst>
              <a:gd name="adj1" fmla="val 23203"/>
              <a:gd name="adj2" fmla="val 63677"/>
              <a:gd name="adj3" fmla="val 16667"/>
            </a:avLst>
          </a:prstGeom>
          <a:solidFill>
            <a:srgbClr val="BADCD0"/>
          </a:solidFill>
          <a:ln w="28575">
            <a:solidFill>
              <a:srgbClr val="7ABAA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eine "Change Story" erarbeitet? </a:t>
            </a:r>
          </a:p>
        </p:txBody>
      </p:sp>
      <p:sp>
        <p:nvSpPr>
          <p:cNvPr id="8" name="Sprechblase: rechteckig mit abgerundeten Ecken 7">
            <a:extLst>
              <a:ext uri="{FF2B5EF4-FFF2-40B4-BE49-F238E27FC236}">
                <a16:creationId xmlns:a16="http://schemas.microsoft.com/office/drawing/2014/main" id="{44335764-0863-4AE0-9F79-9334B2677C0A}"/>
              </a:ext>
            </a:extLst>
          </p:cNvPr>
          <p:cNvSpPr/>
          <p:nvPr/>
        </p:nvSpPr>
        <p:spPr>
          <a:xfrm>
            <a:off x="3267246" y="1562119"/>
            <a:ext cx="2368304" cy="902221"/>
          </a:xfrm>
          <a:prstGeom prst="wedgeRoundRectCallout">
            <a:avLst>
              <a:gd name="adj1" fmla="val -20691"/>
              <a:gd name="adj2" fmla="val 60177"/>
              <a:gd name="adj3" fmla="val 16667"/>
            </a:avLst>
          </a:prstGeom>
          <a:solidFill>
            <a:srgbClr val="BADCD0"/>
          </a:solidFill>
          <a:ln w="28575">
            <a:solidFill>
              <a:srgbClr val="7ABAA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Sind die Kernbotschaften gut und visuell allen relevanten Akteuren vermittelt worden?</a:t>
            </a:r>
          </a:p>
        </p:txBody>
      </p:sp>
      <p:sp>
        <p:nvSpPr>
          <p:cNvPr id="9" name="Sprechblase: rechteckig mit abgerundeten Ecken 8">
            <a:extLst>
              <a:ext uri="{FF2B5EF4-FFF2-40B4-BE49-F238E27FC236}">
                <a16:creationId xmlns:a16="http://schemas.microsoft.com/office/drawing/2014/main" id="{8D9401E7-1A00-F802-7C57-D52396123454}"/>
              </a:ext>
            </a:extLst>
          </p:cNvPr>
          <p:cNvSpPr/>
          <p:nvPr/>
        </p:nvSpPr>
        <p:spPr>
          <a:xfrm>
            <a:off x="8864029" y="1562119"/>
            <a:ext cx="1706688" cy="902221"/>
          </a:xfrm>
          <a:prstGeom prst="wedgeRoundRectCallout">
            <a:avLst>
              <a:gd name="adj1" fmla="val 23203"/>
              <a:gd name="adj2" fmla="val 63677"/>
              <a:gd name="adj3" fmla="val 16667"/>
            </a:avLst>
          </a:prstGeom>
          <a:solidFill>
            <a:srgbClr val="BADCD0"/>
          </a:solidFill>
          <a:ln w="28575">
            <a:solidFill>
              <a:srgbClr val="7ABAA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Erfahrungen wurden gemacht? </a:t>
            </a:r>
          </a:p>
        </p:txBody>
      </p:sp>
      <p:sp>
        <p:nvSpPr>
          <p:cNvPr id="10" name="Sprechblase: rechteckig mit abgerundeten Ecken 9">
            <a:extLst>
              <a:ext uri="{FF2B5EF4-FFF2-40B4-BE49-F238E27FC236}">
                <a16:creationId xmlns:a16="http://schemas.microsoft.com/office/drawing/2014/main" id="{490072FF-3C62-36C7-1BB0-625DC600A580}"/>
              </a:ext>
            </a:extLst>
          </p:cNvPr>
          <p:cNvSpPr/>
          <p:nvPr/>
        </p:nvSpPr>
        <p:spPr>
          <a:xfrm>
            <a:off x="6065637" y="1562119"/>
            <a:ext cx="2368304" cy="902221"/>
          </a:xfrm>
          <a:prstGeom prst="wedgeRoundRectCallout">
            <a:avLst>
              <a:gd name="adj1" fmla="val 23203"/>
              <a:gd name="adj2" fmla="val 63677"/>
              <a:gd name="adj3" fmla="val 16667"/>
            </a:avLst>
          </a:prstGeom>
          <a:solidFill>
            <a:srgbClr val="BADCD0"/>
          </a:solidFill>
          <a:ln w="28575">
            <a:solidFill>
              <a:srgbClr val="7ABAA3"/>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Erfolge und Fortschritte zufriedenstellend kommuniziert? </a:t>
            </a:r>
          </a:p>
        </p:txBody>
      </p:sp>
      <p:graphicFrame>
        <p:nvGraphicFramePr>
          <p:cNvPr id="4" name="Tabelle 3">
            <a:extLst>
              <a:ext uri="{FF2B5EF4-FFF2-40B4-BE49-F238E27FC236}">
                <a16:creationId xmlns:a16="http://schemas.microsoft.com/office/drawing/2014/main" id="{C10A7A11-05DC-60DE-B4BF-5E159E19C4FD}"/>
              </a:ext>
            </a:extLst>
          </p:cNvPr>
          <p:cNvGraphicFramePr>
            <a:graphicFrameLocks noGrp="1"/>
          </p:cNvGraphicFramePr>
          <p:nvPr>
            <p:extLst>
              <p:ext uri="{D42A27DB-BD31-4B8C-83A1-F6EECF244321}">
                <p14:modId xmlns:p14="http://schemas.microsoft.com/office/powerpoint/2010/main" val="1797861521"/>
              </p:ext>
            </p:extLst>
          </p:nvPr>
        </p:nvGraphicFramePr>
        <p:xfrm>
          <a:off x="1110074" y="2797200"/>
          <a:ext cx="1727092" cy="3201102"/>
        </p:xfrm>
        <a:graphic>
          <a:graphicData uri="http://schemas.openxmlformats.org/drawingml/2006/table">
            <a:tbl>
              <a:tblPr firstRow="1" bandRow="1">
                <a:tableStyleId>{2D5ABB26-0587-4C30-8999-92F81FD0307C}</a:tableStyleId>
              </a:tblPr>
              <a:tblGrid>
                <a:gridCol w="1727092">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1D568BAF-25F2-1E41-C798-D0B8D9B5588A}"/>
              </a:ext>
            </a:extLst>
          </p:cNvPr>
          <p:cNvGraphicFramePr>
            <a:graphicFrameLocks noGrp="1"/>
          </p:cNvGraphicFramePr>
          <p:nvPr>
            <p:extLst>
              <p:ext uri="{D42A27DB-BD31-4B8C-83A1-F6EECF244321}">
                <p14:modId xmlns:p14="http://schemas.microsoft.com/office/powerpoint/2010/main" val="1631201607"/>
              </p:ext>
            </p:extLst>
          </p:nvPr>
        </p:nvGraphicFramePr>
        <p:xfrm>
          <a:off x="3267252" y="2797200"/>
          <a:ext cx="2368303" cy="3201102"/>
        </p:xfrm>
        <a:graphic>
          <a:graphicData uri="http://schemas.openxmlformats.org/drawingml/2006/table">
            <a:tbl>
              <a:tblPr firstRow="1" bandRow="1">
                <a:tableStyleId>{2D5ABB26-0587-4C30-8999-92F81FD0307C}</a:tableStyleId>
              </a:tblPr>
              <a:tblGrid>
                <a:gridCol w="2368303">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1" name="Tabelle 10">
            <a:extLst>
              <a:ext uri="{FF2B5EF4-FFF2-40B4-BE49-F238E27FC236}">
                <a16:creationId xmlns:a16="http://schemas.microsoft.com/office/drawing/2014/main" id="{E9DC2AD8-4A63-2785-3939-7906BD13C6FF}"/>
              </a:ext>
            </a:extLst>
          </p:cNvPr>
          <p:cNvGraphicFramePr>
            <a:graphicFrameLocks noGrp="1"/>
          </p:cNvGraphicFramePr>
          <p:nvPr>
            <p:extLst>
              <p:ext uri="{D42A27DB-BD31-4B8C-83A1-F6EECF244321}">
                <p14:modId xmlns:p14="http://schemas.microsoft.com/office/powerpoint/2010/main" val="3329429792"/>
              </p:ext>
            </p:extLst>
          </p:nvPr>
        </p:nvGraphicFramePr>
        <p:xfrm>
          <a:off x="6065641" y="2797200"/>
          <a:ext cx="2368302" cy="3201102"/>
        </p:xfrm>
        <a:graphic>
          <a:graphicData uri="http://schemas.openxmlformats.org/drawingml/2006/table">
            <a:tbl>
              <a:tblPr firstRow="1" bandRow="1">
                <a:tableStyleId>{2D5ABB26-0587-4C30-8999-92F81FD0307C}</a:tableStyleId>
              </a:tblPr>
              <a:tblGrid>
                <a:gridCol w="2368302">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2" name="Tabelle 11">
            <a:extLst>
              <a:ext uri="{FF2B5EF4-FFF2-40B4-BE49-F238E27FC236}">
                <a16:creationId xmlns:a16="http://schemas.microsoft.com/office/drawing/2014/main" id="{738A9180-A608-5EF4-5529-50D5934656E7}"/>
              </a:ext>
            </a:extLst>
          </p:cNvPr>
          <p:cNvGraphicFramePr>
            <a:graphicFrameLocks noGrp="1"/>
          </p:cNvGraphicFramePr>
          <p:nvPr>
            <p:extLst>
              <p:ext uri="{D42A27DB-BD31-4B8C-83A1-F6EECF244321}">
                <p14:modId xmlns:p14="http://schemas.microsoft.com/office/powerpoint/2010/main" val="2815272990"/>
              </p:ext>
            </p:extLst>
          </p:nvPr>
        </p:nvGraphicFramePr>
        <p:xfrm>
          <a:off x="8864029" y="2797200"/>
          <a:ext cx="1706688" cy="3201102"/>
        </p:xfrm>
        <a:graphic>
          <a:graphicData uri="http://schemas.openxmlformats.org/drawingml/2006/table">
            <a:tbl>
              <a:tblPr firstRow="1" bandRow="1">
                <a:tableStyleId>{2D5ABB26-0587-4C30-8999-92F81FD0307C}</a:tableStyleId>
              </a:tblPr>
              <a:tblGrid>
                <a:gridCol w="1706688">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385031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8 – Überprüfen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14</a:t>
            </a:fld>
            <a:endParaRPr lang="de-DE" dirty="0"/>
          </a:p>
        </p:txBody>
      </p:sp>
      <p:pic>
        <p:nvPicPr>
          <p:cNvPr id="5" name="Grafik 4">
            <a:extLst>
              <a:ext uri="{FF2B5EF4-FFF2-40B4-BE49-F238E27FC236}">
                <a16:creationId xmlns:a16="http://schemas.microsoft.com/office/drawing/2014/main" id="{D36719D9-2AEE-3A52-9B8F-830EF3A541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1"/>
            <a:ext cx="1108954" cy="1108954"/>
          </a:xfrm>
          <a:prstGeom prst="rect">
            <a:avLst/>
          </a:prstGeom>
        </p:spPr>
      </p:pic>
      <p:sp>
        <p:nvSpPr>
          <p:cNvPr id="6" name="Sprechblase: rechteckig mit abgerundeten Ecken 5">
            <a:extLst>
              <a:ext uri="{FF2B5EF4-FFF2-40B4-BE49-F238E27FC236}">
                <a16:creationId xmlns:a16="http://schemas.microsoft.com/office/drawing/2014/main" id="{397617AF-D986-783F-3BAD-D4C6A7C9036A}"/>
              </a:ext>
            </a:extLst>
          </p:cNvPr>
          <p:cNvSpPr/>
          <p:nvPr/>
        </p:nvSpPr>
        <p:spPr>
          <a:xfrm>
            <a:off x="1108953" y="1661476"/>
            <a:ext cx="2178519" cy="874201"/>
          </a:xfrm>
          <a:prstGeom prst="wedgeRoundRectCallout">
            <a:avLst>
              <a:gd name="adj1" fmla="val 23203"/>
              <a:gd name="adj2" fmla="val 63677"/>
              <a:gd name="adj3" fmla="val 16667"/>
            </a:avLst>
          </a:prstGeom>
          <a:solidFill>
            <a:srgbClr val="FCC3AA"/>
          </a:solidFill>
          <a:ln w="28575">
            <a:solidFill>
              <a:srgbClr val="F8692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die Entwicklung bei Emissionen "top down" erfasst? </a:t>
            </a:r>
          </a:p>
        </p:txBody>
      </p:sp>
      <p:sp>
        <p:nvSpPr>
          <p:cNvPr id="8" name="Sprechblase: rechteckig mit abgerundeten Ecken 7">
            <a:extLst>
              <a:ext uri="{FF2B5EF4-FFF2-40B4-BE49-F238E27FC236}">
                <a16:creationId xmlns:a16="http://schemas.microsoft.com/office/drawing/2014/main" id="{186CDE25-EBB7-3DD9-7F91-DFECDF63D0E3}"/>
              </a:ext>
            </a:extLst>
          </p:cNvPr>
          <p:cNvSpPr/>
          <p:nvPr/>
        </p:nvSpPr>
        <p:spPr>
          <a:xfrm>
            <a:off x="3651687" y="1661476"/>
            <a:ext cx="2080098" cy="872914"/>
          </a:xfrm>
          <a:prstGeom prst="wedgeRoundRectCallout">
            <a:avLst>
              <a:gd name="adj1" fmla="val 23203"/>
              <a:gd name="adj2" fmla="val 63677"/>
              <a:gd name="adj3" fmla="val 16667"/>
            </a:avLst>
          </a:prstGeom>
          <a:solidFill>
            <a:srgbClr val="FCC3AA"/>
          </a:solidFill>
          <a:ln w="28575">
            <a:solidFill>
              <a:srgbClr val="F8692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Fortschritte der Maßnahmen "bottom up" erfasst?</a:t>
            </a:r>
          </a:p>
        </p:txBody>
      </p:sp>
      <p:sp>
        <p:nvSpPr>
          <p:cNvPr id="9" name="Sprechblase: rechteckig mit abgerundeten Ecken 8">
            <a:extLst>
              <a:ext uri="{FF2B5EF4-FFF2-40B4-BE49-F238E27FC236}">
                <a16:creationId xmlns:a16="http://schemas.microsoft.com/office/drawing/2014/main" id="{386CCF11-D614-0252-79B7-D91686AF45BD}"/>
              </a:ext>
            </a:extLst>
          </p:cNvPr>
          <p:cNvSpPr/>
          <p:nvPr/>
        </p:nvSpPr>
        <p:spPr>
          <a:xfrm>
            <a:off x="6096001" y="1661476"/>
            <a:ext cx="2393004" cy="872914"/>
          </a:xfrm>
          <a:prstGeom prst="wedgeRoundRectCallout">
            <a:avLst>
              <a:gd name="adj1" fmla="val 23203"/>
              <a:gd name="adj2" fmla="val 63677"/>
              <a:gd name="adj3" fmla="val 16667"/>
            </a:avLst>
          </a:prstGeom>
          <a:solidFill>
            <a:srgbClr val="FCC3AA"/>
          </a:solidFill>
          <a:ln w="28575">
            <a:solidFill>
              <a:srgbClr val="F8692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Wurden Fortschritte bei Organisation und Kommunikation ausgewertet? </a:t>
            </a:r>
          </a:p>
        </p:txBody>
      </p:sp>
      <p:sp>
        <p:nvSpPr>
          <p:cNvPr id="10" name="Sprechblase: rechteckig mit abgerundeten Ecken 9">
            <a:extLst>
              <a:ext uri="{FF2B5EF4-FFF2-40B4-BE49-F238E27FC236}">
                <a16:creationId xmlns:a16="http://schemas.microsoft.com/office/drawing/2014/main" id="{0A029A1B-4379-CD46-2990-250F48935AC8}"/>
              </a:ext>
            </a:extLst>
          </p:cNvPr>
          <p:cNvSpPr/>
          <p:nvPr/>
        </p:nvSpPr>
        <p:spPr>
          <a:xfrm>
            <a:off x="8853221" y="1661476"/>
            <a:ext cx="1535919" cy="822320"/>
          </a:xfrm>
          <a:prstGeom prst="wedgeRoundRectCallout">
            <a:avLst>
              <a:gd name="adj1" fmla="val 23203"/>
              <a:gd name="adj2" fmla="val 63677"/>
              <a:gd name="adj3" fmla="val 16667"/>
            </a:avLst>
          </a:prstGeom>
          <a:solidFill>
            <a:srgbClr val="FCC3AA"/>
          </a:solidFill>
          <a:ln w="28575">
            <a:solidFill>
              <a:srgbClr val="F8692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Ist die Verwaltung auf Kurs? </a:t>
            </a:r>
          </a:p>
        </p:txBody>
      </p:sp>
      <p:graphicFrame>
        <p:nvGraphicFramePr>
          <p:cNvPr id="4" name="Tabelle 3">
            <a:extLst>
              <a:ext uri="{FF2B5EF4-FFF2-40B4-BE49-F238E27FC236}">
                <a16:creationId xmlns:a16="http://schemas.microsoft.com/office/drawing/2014/main" id="{C1E29456-DDB3-CEC8-5B49-0D9A229B76CC}"/>
              </a:ext>
            </a:extLst>
          </p:cNvPr>
          <p:cNvGraphicFramePr>
            <a:graphicFrameLocks noGrp="1"/>
          </p:cNvGraphicFramePr>
          <p:nvPr>
            <p:extLst>
              <p:ext uri="{D42A27DB-BD31-4B8C-83A1-F6EECF244321}">
                <p14:modId xmlns:p14="http://schemas.microsoft.com/office/powerpoint/2010/main" val="2063025959"/>
              </p:ext>
            </p:extLst>
          </p:nvPr>
        </p:nvGraphicFramePr>
        <p:xfrm>
          <a:off x="1108953" y="2797200"/>
          <a:ext cx="2178519" cy="3201102"/>
        </p:xfrm>
        <a:graphic>
          <a:graphicData uri="http://schemas.openxmlformats.org/drawingml/2006/table">
            <a:tbl>
              <a:tblPr firstRow="1" bandRow="1">
                <a:tableStyleId>{2D5ABB26-0587-4C30-8999-92F81FD0307C}</a:tableStyleId>
              </a:tblPr>
              <a:tblGrid>
                <a:gridCol w="217851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B6A54B8D-0B5C-E1DA-8395-92A3DD656A0F}"/>
              </a:ext>
            </a:extLst>
          </p:cNvPr>
          <p:cNvGraphicFramePr>
            <a:graphicFrameLocks noGrp="1"/>
          </p:cNvGraphicFramePr>
          <p:nvPr>
            <p:extLst>
              <p:ext uri="{D42A27DB-BD31-4B8C-83A1-F6EECF244321}">
                <p14:modId xmlns:p14="http://schemas.microsoft.com/office/powerpoint/2010/main" val="133470024"/>
              </p:ext>
            </p:extLst>
          </p:nvPr>
        </p:nvGraphicFramePr>
        <p:xfrm>
          <a:off x="3651688" y="2797200"/>
          <a:ext cx="2080098" cy="3201102"/>
        </p:xfrm>
        <a:graphic>
          <a:graphicData uri="http://schemas.openxmlformats.org/drawingml/2006/table">
            <a:tbl>
              <a:tblPr firstRow="1" bandRow="1">
                <a:tableStyleId>{2D5ABB26-0587-4C30-8999-92F81FD0307C}</a:tableStyleId>
              </a:tblPr>
              <a:tblGrid>
                <a:gridCol w="2080098">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1" name="Tabelle 10">
            <a:extLst>
              <a:ext uri="{FF2B5EF4-FFF2-40B4-BE49-F238E27FC236}">
                <a16:creationId xmlns:a16="http://schemas.microsoft.com/office/drawing/2014/main" id="{3BF7F97B-AB47-6590-F555-225FC1AD893E}"/>
              </a:ext>
            </a:extLst>
          </p:cNvPr>
          <p:cNvGraphicFramePr>
            <a:graphicFrameLocks noGrp="1"/>
          </p:cNvGraphicFramePr>
          <p:nvPr>
            <p:extLst>
              <p:ext uri="{D42A27DB-BD31-4B8C-83A1-F6EECF244321}">
                <p14:modId xmlns:p14="http://schemas.microsoft.com/office/powerpoint/2010/main" val="3884146610"/>
              </p:ext>
            </p:extLst>
          </p:nvPr>
        </p:nvGraphicFramePr>
        <p:xfrm>
          <a:off x="6096380" y="2797200"/>
          <a:ext cx="2392625" cy="3201102"/>
        </p:xfrm>
        <a:graphic>
          <a:graphicData uri="http://schemas.openxmlformats.org/drawingml/2006/table">
            <a:tbl>
              <a:tblPr firstRow="1" bandRow="1">
                <a:tableStyleId>{2D5ABB26-0587-4C30-8999-92F81FD0307C}</a:tableStyleId>
              </a:tblPr>
              <a:tblGrid>
                <a:gridCol w="2392625">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2" name="Tabelle 11">
            <a:extLst>
              <a:ext uri="{FF2B5EF4-FFF2-40B4-BE49-F238E27FC236}">
                <a16:creationId xmlns:a16="http://schemas.microsoft.com/office/drawing/2014/main" id="{431FB28E-B068-61F6-A3F5-03F25BDFBF5D}"/>
              </a:ext>
            </a:extLst>
          </p:cNvPr>
          <p:cNvGraphicFramePr>
            <a:graphicFrameLocks noGrp="1"/>
          </p:cNvGraphicFramePr>
          <p:nvPr>
            <p:extLst>
              <p:ext uri="{D42A27DB-BD31-4B8C-83A1-F6EECF244321}">
                <p14:modId xmlns:p14="http://schemas.microsoft.com/office/powerpoint/2010/main" val="2385005531"/>
              </p:ext>
            </p:extLst>
          </p:nvPr>
        </p:nvGraphicFramePr>
        <p:xfrm>
          <a:off x="8853221" y="2797200"/>
          <a:ext cx="1535919" cy="3201102"/>
        </p:xfrm>
        <a:graphic>
          <a:graphicData uri="http://schemas.openxmlformats.org/drawingml/2006/table">
            <a:tbl>
              <a:tblPr firstRow="1" bandRow="1">
                <a:tableStyleId>{2D5ABB26-0587-4C30-8999-92F81FD0307C}</a:tableStyleId>
              </a:tblPr>
              <a:tblGrid>
                <a:gridCol w="153591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1447299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9 – Anpassen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15</a:t>
            </a:fld>
            <a:endParaRPr lang="de-DE" dirty="0"/>
          </a:p>
        </p:txBody>
      </p:sp>
      <p:pic>
        <p:nvPicPr>
          <p:cNvPr id="7" name="Grafik 6">
            <a:extLst>
              <a:ext uri="{FF2B5EF4-FFF2-40B4-BE49-F238E27FC236}">
                <a16:creationId xmlns:a16="http://schemas.microsoft.com/office/drawing/2014/main" id="{E46298DC-015A-86E5-33C0-5BAFD3C09A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111884" cy="1111884"/>
          </a:xfrm>
          <a:prstGeom prst="rect">
            <a:avLst/>
          </a:prstGeom>
        </p:spPr>
      </p:pic>
      <p:sp>
        <p:nvSpPr>
          <p:cNvPr id="4" name="Sprechblase: rechteckig mit abgerundeten Ecken 3">
            <a:extLst>
              <a:ext uri="{FF2B5EF4-FFF2-40B4-BE49-F238E27FC236}">
                <a16:creationId xmlns:a16="http://schemas.microsoft.com/office/drawing/2014/main" id="{575622A2-15EE-BEE5-824A-80D00D0D5D10}"/>
              </a:ext>
            </a:extLst>
          </p:cNvPr>
          <p:cNvSpPr/>
          <p:nvPr/>
        </p:nvSpPr>
        <p:spPr>
          <a:xfrm>
            <a:off x="1416050" y="1449388"/>
            <a:ext cx="4679950" cy="867383"/>
          </a:xfrm>
          <a:prstGeom prst="wedgeRoundRectCallout">
            <a:avLst>
              <a:gd name="adj1" fmla="val 20412"/>
              <a:gd name="adj2" fmla="val 74103"/>
              <a:gd name="adj3" fmla="val 16667"/>
            </a:avLst>
          </a:prstGeom>
          <a:solidFill>
            <a:srgbClr val="B2C2C1"/>
          </a:solidFill>
          <a:ln w="28575">
            <a:solidFill>
              <a:srgbClr val="849C9B"/>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Schritte müssen unternommen werden? </a:t>
            </a:r>
          </a:p>
        </p:txBody>
      </p:sp>
      <p:graphicFrame>
        <p:nvGraphicFramePr>
          <p:cNvPr id="5" name="Tabelle 4">
            <a:extLst>
              <a:ext uri="{FF2B5EF4-FFF2-40B4-BE49-F238E27FC236}">
                <a16:creationId xmlns:a16="http://schemas.microsoft.com/office/drawing/2014/main" id="{EDFA591C-470E-7A91-A8E8-2A49AC9AAC12}"/>
              </a:ext>
            </a:extLst>
          </p:cNvPr>
          <p:cNvGraphicFramePr>
            <a:graphicFrameLocks noGrp="1"/>
          </p:cNvGraphicFramePr>
          <p:nvPr>
            <p:extLst>
              <p:ext uri="{D42A27DB-BD31-4B8C-83A1-F6EECF244321}">
                <p14:modId xmlns:p14="http://schemas.microsoft.com/office/powerpoint/2010/main" val="4275494751"/>
              </p:ext>
            </p:extLst>
          </p:nvPr>
        </p:nvGraphicFramePr>
        <p:xfrm>
          <a:off x="1108953" y="2797200"/>
          <a:ext cx="10515600" cy="3201102"/>
        </p:xfrm>
        <a:graphic>
          <a:graphicData uri="http://schemas.openxmlformats.org/drawingml/2006/table">
            <a:tbl>
              <a:tblPr firstRow="1" bandRow="1">
                <a:tableStyleId>{2D5ABB26-0587-4C30-8999-92F81FD0307C}</a:tableStyleId>
              </a:tblPr>
              <a:tblGrid>
                <a:gridCol w="1051560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561382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2905146F-766E-78C0-DB3A-3C6BBE31B6E6}"/>
              </a:ext>
            </a:extLst>
          </p:cNvPr>
          <p:cNvSpPr txBox="1">
            <a:spLocks/>
          </p:cNvSpPr>
          <p:nvPr/>
        </p:nvSpPr>
        <p:spPr>
          <a:xfrm>
            <a:off x="410972" y="481211"/>
            <a:ext cx="10658475" cy="628812"/>
          </a:xfrm>
          <a:prstGeom prst="rect">
            <a:avLst/>
          </a:prstGeom>
        </p:spPr>
        <p:txBody>
          <a:bodyPr vert="horz" lIns="0" tIns="0" rIns="0" bIns="0" rtlCol="0" anchor="ctr" anchorCtr="0">
            <a:noAutofit/>
          </a:bodyPr>
          <a:lstStyle>
            <a:lvl1pPr algn="l" defTabSz="914400" rtl="0" eaLnBrk="1" latinLnBrk="0" hangingPunct="1">
              <a:lnSpc>
                <a:spcPts val="4700"/>
              </a:lnSpc>
              <a:spcBef>
                <a:spcPct val="0"/>
              </a:spcBef>
              <a:buNone/>
              <a:defRPr sz="4300" b="1" kern="1200">
                <a:solidFill>
                  <a:schemeClr val="tx1">
                    <a:lumMod val="65000"/>
                    <a:lumOff val="35000"/>
                  </a:schemeClr>
                </a:solidFill>
                <a:latin typeface="+mn-lt"/>
                <a:ea typeface="+mj-ea"/>
                <a:cs typeface="+mj-cs"/>
              </a:defRPr>
            </a:lvl1pPr>
          </a:lstStyle>
          <a:p>
            <a:pPr>
              <a:defRPr/>
            </a:pPr>
            <a:r>
              <a:rPr lang="de-DE" sz="2800" dirty="0">
                <a:solidFill>
                  <a:schemeClr val="bg1"/>
                </a:solidFill>
                <a:latin typeface="Calibri" panose="020F0502020204030204"/>
              </a:rPr>
              <a:t>Kontakt</a:t>
            </a:r>
            <a:endParaRPr kumimoji="0" lang="de-DE" sz="2800" b="1" i="0" u="none" strike="noStrike" kern="1200" cap="none" spc="0" normalizeH="0" baseline="0" noProof="0" dirty="0">
              <a:ln>
                <a:noFill/>
              </a:ln>
              <a:solidFill>
                <a:schemeClr val="bg1"/>
              </a:solidFill>
              <a:effectLst/>
              <a:uLnTx/>
              <a:uFillTx/>
              <a:latin typeface="Calibri" panose="020F0502020204030204"/>
              <a:ea typeface="+mj-ea"/>
              <a:cs typeface="+mj-cs"/>
            </a:endParaRPr>
          </a:p>
        </p:txBody>
      </p:sp>
      <p:sp>
        <p:nvSpPr>
          <p:cNvPr id="15" name="Textfeld 14">
            <a:extLst>
              <a:ext uri="{FF2B5EF4-FFF2-40B4-BE49-F238E27FC236}">
                <a16:creationId xmlns:a16="http://schemas.microsoft.com/office/drawing/2014/main" id="{8A923D8B-5314-EBF7-E5CF-1C843994C4A0}"/>
              </a:ext>
            </a:extLst>
          </p:cNvPr>
          <p:cNvSpPr txBox="1"/>
          <p:nvPr/>
        </p:nvSpPr>
        <p:spPr>
          <a:xfrm>
            <a:off x="410972" y="3429000"/>
            <a:ext cx="3594271" cy="773032"/>
          </a:xfrm>
          <a:prstGeom prst="rect">
            <a:avLst/>
          </a:prstGeom>
          <a:noFill/>
        </p:spPr>
        <p:txBody>
          <a:bodyPr wrap="square">
            <a:spAutoFit/>
          </a:bodyPr>
          <a:lstStyle/>
          <a:p>
            <a:pPr lvl="0">
              <a:lnSpc>
                <a:spcPct val="107000"/>
              </a:lnSpc>
            </a:pPr>
            <a:r>
              <a:rPr lang="de-DE" sz="1400" b="1" dirty="0">
                <a:solidFill>
                  <a:schemeClr val="bg1"/>
                </a:solidFill>
                <a:effectLst/>
                <a:latin typeface="+mj-lt"/>
                <a:ea typeface="Calibri" panose="020F0502020204030204" pitchFamily="34" charset="0"/>
                <a:cs typeface="Times New Roman" panose="02020603050405020304" pitchFamily="18" charset="0"/>
              </a:rPr>
              <a:t>Marion Elle</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Telefon: </a:t>
            </a:r>
            <a:r>
              <a:rPr lang="de-DE" sz="1400" dirty="0">
                <a:solidFill>
                  <a:schemeClr val="bg1"/>
                </a:solidFill>
                <a:effectLst/>
                <a:latin typeface="+mj-lt"/>
                <a:ea typeface="Calibri" panose="020F0502020204030204" pitchFamily="34" charset="0"/>
                <a:cs typeface="Times New Roman" panose="02020603050405020304" pitchFamily="18" charset="0"/>
              </a:rPr>
              <a:t>0341 224762-15</a:t>
            </a:r>
          </a:p>
          <a:p>
            <a:pPr lvl="0">
              <a:lnSpc>
                <a:spcPct val="107000"/>
              </a:lnSpc>
            </a:pPr>
            <a:r>
              <a:rPr lang="de-DE" sz="1400" dirty="0">
                <a:solidFill>
                  <a:schemeClr val="bg1"/>
                </a:solidFill>
                <a:latin typeface="+mj-lt"/>
                <a:ea typeface="Calibri" panose="020F0502020204030204" pitchFamily="34" charset="0"/>
                <a:cs typeface="Times New Roman" panose="02020603050405020304" pitchFamily="18" charset="0"/>
              </a:rPr>
              <a:t>E-Mail: marion.elle@ie-leipzig.com </a:t>
            </a:r>
            <a:endParaRPr lang="de-DE" sz="1400" dirty="0">
              <a:solidFill>
                <a:schemeClr val="bg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30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72CAE445-A6C6-591A-0DB5-5502836E3D00}"/>
              </a:ext>
            </a:extLst>
          </p:cNvPr>
          <p:cNvSpPr>
            <a:spLocks noGrp="1"/>
          </p:cNvSpPr>
          <p:nvPr>
            <p:ph type="title"/>
          </p:nvPr>
        </p:nvSpPr>
        <p:spPr>
          <a:prstGeom prst="rect">
            <a:avLst/>
          </a:prstGeom>
        </p:spPr>
        <p:txBody>
          <a:bodyPr>
            <a:normAutofit/>
          </a:bodyPr>
          <a:lstStyle/>
          <a:p>
            <a:r>
              <a:rPr lang="de-DE" sz="2800" dirty="0"/>
              <a:t>Verwendungshinweise</a:t>
            </a:r>
          </a:p>
        </p:txBody>
      </p:sp>
      <p:sp>
        <p:nvSpPr>
          <p:cNvPr id="2" name="Foliennummernplatzhalter 1">
            <a:extLst>
              <a:ext uri="{FF2B5EF4-FFF2-40B4-BE49-F238E27FC236}">
                <a16:creationId xmlns:a16="http://schemas.microsoft.com/office/drawing/2014/main" id="{0D58534C-76DB-4DBA-AA81-07AD6258EF46}"/>
              </a:ext>
            </a:extLst>
          </p:cNvPr>
          <p:cNvSpPr>
            <a:spLocks noGrp="1"/>
          </p:cNvSpPr>
          <p:nvPr>
            <p:ph type="sldNum" sz="quarter" idx="4"/>
          </p:nvPr>
        </p:nvSpPr>
        <p:spPr>
          <a:prstGeom prst="rect">
            <a:avLst/>
          </a:prstGeom>
        </p:spPr>
        <p:txBody>
          <a:bodyPr/>
          <a:lstStyle/>
          <a:p>
            <a:pPr algn="l"/>
            <a:r>
              <a:rPr lang="de-DE" dirty="0"/>
              <a:t>Seite </a:t>
            </a:r>
            <a:fld id="{116EDF81-E62B-6D4E-87B5-2A3890D58C7C}" type="slidenum">
              <a:rPr lang="de-DE" smtClean="0"/>
              <a:pPr algn="l"/>
              <a:t>2</a:t>
            </a:fld>
            <a:endParaRPr lang="de-DE" dirty="0"/>
          </a:p>
        </p:txBody>
      </p:sp>
      <p:pic>
        <p:nvPicPr>
          <p:cNvPr id="10" name="Grafik 9">
            <a:extLst>
              <a:ext uri="{FF2B5EF4-FFF2-40B4-BE49-F238E27FC236}">
                <a16:creationId xmlns:a16="http://schemas.microsoft.com/office/drawing/2014/main" id="{09F6FF86-107B-700A-E541-280A617BDBB5}"/>
              </a:ext>
            </a:extLst>
          </p:cNvPr>
          <p:cNvPicPr>
            <a:picLocks noChangeAspect="1"/>
          </p:cNvPicPr>
          <p:nvPr/>
        </p:nvPicPr>
        <p:blipFill>
          <a:blip r:embed="rId3"/>
          <a:stretch>
            <a:fillRect/>
          </a:stretch>
        </p:blipFill>
        <p:spPr>
          <a:xfrm>
            <a:off x="462926" y="1722706"/>
            <a:ext cx="6425741" cy="4060288"/>
          </a:xfrm>
          <a:prstGeom prst="rect">
            <a:avLst/>
          </a:prstGeom>
        </p:spPr>
      </p:pic>
    </p:spTree>
    <p:extLst>
      <p:ext uri="{BB962C8B-B14F-4D97-AF65-F5344CB8AC3E}">
        <p14:creationId xmlns:p14="http://schemas.microsoft.com/office/powerpoint/2010/main" val="356807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85D893E-A58D-92BD-962A-3A7DFD269424}"/>
              </a:ext>
            </a:extLst>
          </p:cNvPr>
          <p:cNvSpPr>
            <a:spLocks noGrp="1"/>
          </p:cNvSpPr>
          <p:nvPr>
            <p:ph type="title"/>
          </p:nvPr>
        </p:nvSpPr>
        <p:spPr>
          <a:prstGeom prst="rect">
            <a:avLst/>
          </a:prstGeom>
        </p:spPr>
        <p:txBody>
          <a:bodyPr>
            <a:normAutofit/>
          </a:bodyPr>
          <a:lstStyle/>
          <a:p>
            <a:r>
              <a:rPr lang="de-DE" dirty="0"/>
              <a:t>9 Etappen – 1 Ziel </a:t>
            </a:r>
          </a:p>
        </p:txBody>
      </p:sp>
      <p:sp>
        <p:nvSpPr>
          <p:cNvPr id="2" name="Foliennummernplatzhalter 1">
            <a:extLst>
              <a:ext uri="{FF2B5EF4-FFF2-40B4-BE49-F238E27FC236}">
                <a16:creationId xmlns:a16="http://schemas.microsoft.com/office/drawing/2014/main" id="{BF12419C-E70F-5F62-FC59-6FF634875BA7}"/>
              </a:ext>
            </a:extLst>
          </p:cNvPr>
          <p:cNvSpPr>
            <a:spLocks noGrp="1"/>
          </p:cNvSpPr>
          <p:nvPr>
            <p:ph type="sldNum" sz="quarter" idx="4"/>
          </p:nvPr>
        </p:nvSpPr>
        <p:spPr>
          <a:prstGeom prst="rect">
            <a:avLst/>
          </a:prstGeom>
        </p:spPr>
        <p:txBody>
          <a:bodyPr/>
          <a:lstStyle/>
          <a:p>
            <a:pPr algn="l"/>
            <a:r>
              <a:rPr lang="de-DE"/>
              <a:t>Seite </a:t>
            </a:r>
            <a:fld id="{116EDF81-E62B-6D4E-87B5-2A3890D58C7C}" type="slidenum">
              <a:rPr lang="de-DE" smtClean="0"/>
              <a:pPr algn="l"/>
              <a:t>3</a:t>
            </a:fld>
            <a:endParaRPr lang="de-DE"/>
          </a:p>
        </p:txBody>
      </p:sp>
      <p:pic>
        <p:nvPicPr>
          <p:cNvPr id="8" name="Grafik 7">
            <a:extLst>
              <a:ext uri="{FF2B5EF4-FFF2-40B4-BE49-F238E27FC236}">
                <a16:creationId xmlns:a16="http://schemas.microsoft.com/office/drawing/2014/main" id="{D1AC193D-8D08-1D9B-685A-562CEAF726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17253" y="3965850"/>
            <a:ext cx="1620000" cy="1620000"/>
          </a:xfrm>
          <a:prstGeom prst="rect">
            <a:avLst/>
          </a:prstGeom>
        </p:spPr>
      </p:pic>
      <p:pic>
        <p:nvPicPr>
          <p:cNvPr id="10" name="Grafik 9">
            <a:extLst>
              <a:ext uri="{FF2B5EF4-FFF2-40B4-BE49-F238E27FC236}">
                <a16:creationId xmlns:a16="http://schemas.microsoft.com/office/drawing/2014/main" id="{37931E0D-40CD-C3B7-4D4E-64C0AC8C02D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80442" y="3965850"/>
            <a:ext cx="1620000" cy="1620000"/>
          </a:xfrm>
          <a:prstGeom prst="rect">
            <a:avLst/>
          </a:prstGeom>
        </p:spPr>
      </p:pic>
      <p:pic>
        <p:nvPicPr>
          <p:cNvPr id="12" name="Grafik 11">
            <a:extLst>
              <a:ext uri="{FF2B5EF4-FFF2-40B4-BE49-F238E27FC236}">
                <a16:creationId xmlns:a16="http://schemas.microsoft.com/office/drawing/2014/main" id="{EC982168-7FC5-FA7B-9DED-BB9EF45C8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3631" y="3965850"/>
            <a:ext cx="1620000" cy="1620000"/>
          </a:xfrm>
          <a:prstGeom prst="rect">
            <a:avLst/>
          </a:prstGeom>
        </p:spPr>
      </p:pic>
      <p:pic>
        <p:nvPicPr>
          <p:cNvPr id="14" name="Grafik 13">
            <a:extLst>
              <a:ext uri="{FF2B5EF4-FFF2-40B4-BE49-F238E27FC236}">
                <a16:creationId xmlns:a16="http://schemas.microsoft.com/office/drawing/2014/main" id="{CD8A2F85-1B9F-F173-C60E-C7851DD1C8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51941" y="1489294"/>
            <a:ext cx="1620000" cy="1618382"/>
          </a:xfrm>
          <a:prstGeom prst="rect">
            <a:avLst/>
          </a:prstGeom>
        </p:spPr>
      </p:pic>
      <p:pic>
        <p:nvPicPr>
          <p:cNvPr id="18" name="Grafik 17">
            <a:extLst>
              <a:ext uri="{FF2B5EF4-FFF2-40B4-BE49-F238E27FC236}">
                <a16:creationId xmlns:a16="http://schemas.microsoft.com/office/drawing/2014/main" id="{9E82A3DD-9ED3-1E20-68A3-A62299D7189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87636" y="1489294"/>
            <a:ext cx="1620000" cy="1620000"/>
          </a:xfrm>
          <a:prstGeom prst="rect">
            <a:avLst/>
          </a:prstGeom>
        </p:spPr>
      </p:pic>
      <p:pic>
        <p:nvPicPr>
          <p:cNvPr id="20" name="Grafik 19">
            <a:extLst>
              <a:ext uri="{FF2B5EF4-FFF2-40B4-BE49-F238E27FC236}">
                <a16:creationId xmlns:a16="http://schemas.microsoft.com/office/drawing/2014/main" id="{00819687-23B1-72D2-1856-5C8A14603B3F}"/>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05484" y="1489294"/>
            <a:ext cx="1620000" cy="1620000"/>
          </a:xfrm>
          <a:prstGeom prst="rect">
            <a:avLst/>
          </a:prstGeom>
        </p:spPr>
      </p:pic>
      <p:pic>
        <p:nvPicPr>
          <p:cNvPr id="22" name="Grafik 21">
            <a:extLst>
              <a:ext uri="{FF2B5EF4-FFF2-40B4-BE49-F238E27FC236}">
                <a16:creationId xmlns:a16="http://schemas.microsoft.com/office/drawing/2014/main" id="{8FDF1079-9249-C134-ED75-F4C0AC1EAD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23331" y="1489294"/>
            <a:ext cx="1620000" cy="1623236"/>
          </a:xfrm>
          <a:prstGeom prst="rect">
            <a:avLst/>
          </a:prstGeom>
        </p:spPr>
      </p:pic>
      <p:sp>
        <p:nvSpPr>
          <p:cNvPr id="23" name="Textfeld 22">
            <a:extLst>
              <a:ext uri="{FF2B5EF4-FFF2-40B4-BE49-F238E27FC236}">
                <a16:creationId xmlns:a16="http://schemas.microsoft.com/office/drawing/2014/main" id="{227D7D32-6E20-C87D-44F4-601740611C67}"/>
              </a:ext>
            </a:extLst>
          </p:cNvPr>
          <p:cNvSpPr txBox="1"/>
          <p:nvPr/>
        </p:nvSpPr>
        <p:spPr>
          <a:xfrm>
            <a:off x="929579" y="3220654"/>
            <a:ext cx="1864724" cy="523220"/>
          </a:xfrm>
          <a:prstGeom prst="rect">
            <a:avLst/>
          </a:prstGeom>
          <a:noFill/>
        </p:spPr>
        <p:txBody>
          <a:bodyPr wrap="square" rtlCol="0">
            <a:spAutoFit/>
          </a:bodyPr>
          <a:lstStyle/>
          <a:p>
            <a:pPr algn="ctr"/>
            <a:r>
              <a:rPr lang="de-DE" sz="1400" dirty="0">
                <a:solidFill>
                  <a:srgbClr val="2A2E3B"/>
                </a:solidFill>
              </a:rPr>
              <a:t>Organisation </a:t>
            </a:r>
            <a:br>
              <a:rPr lang="de-DE" sz="1400" dirty="0">
                <a:solidFill>
                  <a:srgbClr val="2A2E3B"/>
                </a:solidFill>
              </a:rPr>
            </a:br>
            <a:r>
              <a:rPr lang="de-DE" sz="1400" dirty="0">
                <a:solidFill>
                  <a:srgbClr val="2A2E3B"/>
                </a:solidFill>
              </a:rPr>
              <a:t>aufbauen</a:t>
            </a:r>
          </a:p>
        </p:txBody>
      </p:sp>
      <p:sp>
        <p:nvSpPr>
          <p:cNvPr id="24" name="Textfeld 23">
            <a:extLst>
              <a:ext uri="{FF2B5EF4-FFF2-40B4-BE49-F238E27FC236}">
                <a16:creationId xmlns:a16="http://schemas.microsoft.com/office/drawing/2014/main" id="{19118D92-0A02-5D89-521C-BA2A7CFC53CE}"/>
              </a:ext>
            </a:extLst>
          </p:cNvPr>
          <p:cNvSpPr txBox="1"/>
          <p:nvPr/>
        </p:nvSpPr>
        <p:spPr>
          <a:xfrm>
            <a:off x="2971756" y="3220654"/>
            <a:ext cx="2016064" cy="523220"/>
          </a:xfrm>
          <a:prstGeom prst="rect">
            <a:avLst/>
          </a:prstGeom>
          <a:noFill/>
        </p:spPr>
        <p:txBody>
          <a:bodyPr wrap="square" rtlCol="0">
            <a:spAutoFit/>
          </a:bodyPr>
          <a:lstStyle/>
          <a:p>
            <a:pPr algn="ctr"/>
            <a:r>
              <a:rPr lang="de-DE" sz="1400" dirty="0">
                <a:solidFill>
                  <a:srgbClr val="2A2E3B"/>
                </a:solidFill>
              </a:rPr>
              <a:t>Anwendungsbereich definieren</a:t>
            </a:r>
          </a:p>
        </p:txBody>
      </p:sp>
      <p:sp>
        <p:nvSpPr>
          <p:cNvPr id="25" name="Textfeld 24">
            <a:extLst>
              <a:ext uri="{FF2B5EF4-FFF2-40B4-BE49-F238E27FC236}">
                <a16:creationId xmlns:a16="http://schemas.microsoft.com/office/drawing/2014/main" id="{C646A38D-37F7-9C07-4614-0CC9B711D330}"/>
              </a:ext>
            </a:extLst>
          </p:cNvPr>
          <p:cNvSpPr txBox="1"/>
          <p:nvPr/>
        </p:nvSpPr>
        <p:spPr>
          <a:xfrm>
            <a:off x="5165273" y="3220654"/>
            <a:ext cx="1864724" cy="523220"/>
          </a:xfrm>
          <a:prstGeom prst="rect">
            <a:avLst/>
          </a:prstGeom>
          <a:noFill/>
        </p:spPr>
        <p:txBody>
          <a:bodyPr wrap="square" rtlCol="0">
            <a:spAutoFit/>
          </a:bodyPr>
          <a:lstStyle/>
          <a:p>
            <a:pPr algn="ctr"/>
            <a:r>
              <a:rPr lang="de-DE" sz="1400" dirty="0">
                <a:solidFill>
                  <a:srgbClr val="2A2E3B"/>
                </a:solidFill>
              </a:rPr>
              <a:t>Treibhausgase bilanzieren</a:t>
            </a:r>
          </a:p>
        </p:txBody>
      </p:sp>
      <p:sp>
        <p:nvSpPr>
          <p:cNvPr id="26" name="Textfeld 25">
            <a:extLst>
              <a:ext uri="{FF2B5EF4-FFF2-40B4-BE49-F238E27FC236}">
                <a16:creationId xmlns:a16="http://schemas.microsoft.com/office/drawing/2014/main" id="{AD80F79C-D896-89AD-5F83-E4FDD09F6866}"/>
              </a:ext>
            </a:extLst>
          </p:cNvPr>
          <p:cNvSpPr txBox="1"/>
          <p:nvPr/>
        </p:nvSpPr>
        <p:spPr>
          <a:xfrm>
            <a:off x="7281485" y="3220654"/>
            <a:ext cx="1864724" cy="523220"/>
          </a:xfrm>
          <a:prstGeom prst="rect">
            <a:avLst/>
          </a:prstGeom>
          <a:noFill/>
        </p:spPr>
        <p:txBody>
          <a:bodyPr wrap="square" rtlCol="0">
            <a:spAutoFit/>
          </a:bodyPr>
          <a:lstStyle/>
          <a:p>
            <a:pPr algn="ctr"/>
            <a:r>
              <a:rPr lang="de-DE" sz="1400" dirty="0">
                <a:solidFill>
                  <a:srgbClr val="2A2E3B"/>
                </a:solidFill>
              </a:rPr>
              <a:t>Ziele </a:t>
            </a:r>
            <a:br>
              <a:rPr lang="de-DE" sz="1400" dirty="0">
                <a:solidFill>
                  <a:srgbClr val="2A2E3B"/>
                </a:solidFill>
              </a:rPr>
            </a:br>
            <a:r>
              <a:rPr lang="de-DE" sz="1400" dirty="0">
                <a:solidFill>
                  <a:srgbClr val="2A2E3B"/>
                </a:solidFill>
              </a:rPr>
              <a:t>formulieren</a:t>
            </a:r>
          </a:p>
        </p:txBody>
      </p:sp>
      <p:sp>
        <p:nvSpPr>
          <p:cNvPr id="27" name="Textfeld 26">
            <a:extLst>
              <a:ext uri="{FF2B5EF4-FFF2-40B4-BE49-F238E27FC236}">
                <a16:creationId xmlns:a16="http://schemas.microsoft.com/office/drawing/2014/main" id="{14577DE5-5DFA-7957-8F3F-B145D7070305}"/>
              </a:ext>
            </a:extLst>
          </p:cNvPr>
          <p:cNvSpPr txBox="1"/>
          <p:nvPr/>
        </p:nvSpPr>
        <p:spPr>
          <a:xfrm>
            <a:off x="9397697" y="3220654"/>
            <a:ext cx="1864724" cy="523220"/>
          </a:xfrm>
          <a:prstGeom prst="rect">
            <a:avLst/>
          </a:prstGeom>
          <a:noFill/>
        </p:spPr>
        <p:txBody>
          <a:bodyPr wrap="square" rtlCol="0">
            <a:spAutoFit/>
          </a:bodyPr>
          <a:lstStyle/>
          <a:p>
            <a:pPr algn="ctr"/>
            <a:r>
              <a:rPr lang="de-DE" sz="1400" dirty="0">
                <a:solidFill>
                  <a:srgbClr val="2A2E3B"/>
                </a:solidFill>
              </a:rPr>
              <a:t>Maßnahmen umsetzen</a:t>
            </a:r>
          </a:p>
        </p:txBody>
      </p:sp>
      <p:sp>
        <p:nvSpPr>
          <p:cNvPr id="28" name="Textfeld 27">
            <a:extLst>
              <a:ext uri="{FF2B5EF4-FFF2-40B4-BE49-F238E27FC236}">
                <a16:creationId xmlns:a16="http://schemas.microsoft.com/office/drawing/2014/main" id="{A17F364A-642A-E5B4-B524-BCD65DE1547A}"/>
              </a:ext>
            </a:extLst>
          </p:cNvPr>
          <p:cNvSpPr txBox="1"/>
          <p:nvPr/>
        </p:nvSpPr>
        <p:spPr>
          <a:xfrm>
            <a:off x="1947001" y="5640146"/>
            <a:ext cx="1864724" cy="523220"/>
          </a:xfrm>
          <a:prstGeom prst="rect">
            <a:avLst/>
          </a:prstGeom>
          <a:noFill/>
        </p:spPr>
        <p:txBody>
          <a:bodyPr wrap="square" rtlCol="0">
            <a:spAutoFit/>
          </a:bodyPr>
          <a:lstStyle/>
          <a:p>
            <a:pPr algn="ctr"/>
            <a:r>
              <a:rPr lang="de-DE" sz="1400" dirty="0">
                <a:solidFill>
                  <a:srgbClr val="2A2E3B"/>
                </a:solidFill>
              </a:rPr>
              <a:t>Verantworten statt kompensieren</a:t>
            </a:r>
          </a:p>
        </p:txBody>
      </p:sp>
      <p:sp>
        <p:nvSpPr>
          <p:cNvPr id="29" name="Textfeld 28">
            <a:extLst>
              <a:ext uri="{FF2B5EF4-FFF2-40B4-BE49-F238E27FC236}">
                <a16:creationId xmlns:a16="http://schemas.microsoft.com/office/drawing/2014/main" id="{720219D5-8B11-5A65-3427-FD375C517423}"/>
              </a:ext>
            </a:extLst>
          </p:cNvPr>
          <p:cNvSpPr txBox="1"/>
          <p:nvPr/>
        </p:nvSpPr>
        <p:spPr>
          <a:xfrm>
            <a:off x="4054644" y="5640146"/>
            <a:ext cx="2016064" cy="307777"/>
          </a:xfrm>
          <a:prstGeom prst="rect">
            <a:avLst/>
          </a:prstGeom>
          <a:noFill/>
        </p:spPr>
        <p:txBody>
          <a:bodyPr wrap="square" rtlCol="0">
            <a:spAutoFit/>
          </a:bodyPr>
          <a:lstStyle/>
          <a:p>
            <a:pPr algn="ctr"/>
            <a:r>
              <a:rPr lang="de-DE" sz="1400" dirty="0">
                <a:solidFill>
                  <a:srgbClr val="2A2E3B"/>
                </a:solidFill>
              </a:rPr>
              <a:t>Kommunizieren</a:t>
            </a:r>
          </a:p>
        </p:txBody>
      </p:sp>
      <p:sp>
        <p:nvSpPr>
          <p:cNvPr id="30" name="Textfeld 29">
            <a:extLst>
              <a:ext uri="{FF2B5EF4-FFF2-40B4-BE49-F238E27FC236}">
                <a16:creationId xmlns:a16="http://schemas.microsoft.com/office/drawing/2014/main" id="{53B1B019-D587-2F6F-6422-24DEC6EB7B17}"/>
              </a:ext>
            </a:extLst>
          </p:cNvPr>
          <p:cNvSpPr txBox="1"/>
          <p:nvPr/>
        </p:nvSpPr>
        <p:spPr>
          <a:xfrm>
            <a:off x="6267907" y="5640146"/>
            <a:ext cx="1864724" cy="307777"/>
          </a:xfrm>
          <a:prstGeom prst="rect">
            <a:avLst/>
          </a:prstGeom>
          <a:noFill/>
        </p:spPr>
        <p:txBody>
          <a:bodyPr wrap="square" rtlCol="0">
            <a:spAutoFit/>
          </a:bodyPr>
          <a:lstStyle/>
          <a:p>
            <a:pPr algn="ctr"/>
            <a:r>
              <a:rPr lang="de-DE" sz="1400" dirty="0">
                <a:solidFill>
                  <a:srgbClr val="2A2E3B"/>
                </a:solidFill>
              </a:rPr>
              <a:t>Überprüfen</a:t>
            </a:r>
          </a:p>
        </p:txBody>
      </p:sp>
      <p:sp>
        <p:nvSpPr>
          <p:cNvPr id="31" name="Textfeld 30">
            <a:extLst>
              <a:ext uri="{FF2B5EF4-FFF2-40B4-BE49-F238E27FC236}">
                <a16:creationId xmlns:a16="http://schemas.microsoft.com/office/drawing/2014/main" id="{A35548CE-1255-8D3C-5DBC-0A2B4FDAF695}"/>
              </a:ext>
            </a:extLst>
          </p:cNvPr>
          <p:cNvSpPr txBox="1"/>
          <p:nvPr/>
        </p:nvSpPr>
        <p:spPr>
          <a:xfrm>
            <a:off x="8421269" y="5640146"/>
            <a:ext cx="1864724" cy="307777"/>
          </a:xfrm>
          <a:prstGeom prst="rect">
            <a:avLst/>
          </a:prstGeom>
          <a:noFill/>
        </p:spPr>
        <p:txBody>
          <a:bodyPr wrap="square" rtlCol="0">
            <a:spAutoFit/>
          </a:bodyPr>
          <a:lstStyle/>
          <a:p>
            <a:pPr algn="ctr"/>
            <a:r>
              <a:rPr lang="de-DE" sz="1400" dirty="0">
                <a:solidFill>
                  <a:srgbClr val="2A2E3B"/>
                </a:solidFill>
              </a:rPr>
              <a:t>Anpassen</a:t>
            </a:r>
          </a:p>
        </p:txBody>
      </p:sp>
      <p:sp>
        <p:nvSpPr>
          <p:cNvPr id="34" name="Textfeld 33">
            <a:extLst>
              <a:ext uri="{FF2B5EF4-FFF2-40B4-BE49-F238E27FC236}">
                <a16:creationId xmlns:a16="http://schemas.microsoft.com/office/drawing/2014/main" id="{83E37D3F-06D3-3A7A-1AF8-CBD1FF9BC1CB}"/>
              </a:ext>
            </a:extLst>
          </p:cNvPr>
          <p:cNvSpPr txBox="1"/>
          <p:nvPr/>
        </p:nvSpPr>
        <p:spPr>
          <a:xfrm>
            <a:off x="9353631" y="6318440"/>
            <a:ext cx="2711505" cy="415498"/>
          </a:xfrm>
          <a:prstGeom prst="rect">
            <a:avLst/>
          </a:prstGeom>
          <a:noFill/>
        </p:spPr>
        <p:txBody>
          <a:bodyPr wrap="square">
            <a:spAutoFit/>
          </a:bodyPr>
          <a:lstStyle/>
          <a:p>
            <a:r>
              <a:rPr lang="de-DE" sz="1050" dirty="0">
                <a:solidFill>
                  <a:schemeClr val="bg1">
                    <a:lumMod val="75000"/>
                  </a:schemeClr>
                </a:solidFill>
                <a:latin typeface="+mj-lt"/>
                <a:ea typeface="Droid Sans" panose="020B0606030804020204" pitchFamily="34" charset="0"/>
                <a:cs typeface="Droid Sans" panose="020B0606030804020204" pitchFamily="34" charset="0"/>
              </a:rPr>
              <a:t>Etappen nach Umweltbundesamt, Der Weg zur treibhausgasneutralen Verwaltung 2021</a:t>
            </a:r>
          </a:p>
        </p:txBody>
      </p:sp>
      <p:pic>
        <p:nvPicPr>
          <p:cNvPr id="17" name="Grafik 16">
            <a:extLst>
              <a:ext uri="{FF2B5EF4-FFF2-40B4-BE49-F238E27FC236}">
                <a16:creationId xmlns:a16="http://schemas.microsoft.com/office/drawing/2014/main" id="{46F08228-CE70-BFE8-E11F-8F717F7F398E}"/>
              </a:ext>
            </a:extLst>
          </p:cNvPr>
          <p:cNvPicPr>
            <a:picLocks noChangeAspect="1"/>
          </p:cNvPicPr>
          <p:nvPr/>
        </p:nvPicPr>
        <p:blipFill>
          <a:blip r:embed="rId17"/>
          <a:stretch>
            <a:fillRect/>
          </a:stretch>
        </p:blipFill>
        <p:spPr>
          <a:xfrm>
            <a:off x="2069363" y="3965850"/>
            <a:ext cx="1620000" cy="1618133"/>
          </a:xfrm>
          <a:prstGeom prst="rect">
            <a:avLst/>
          </a:prstGeom>
        </p:spPr>
      </p:pic>
      <p:pic>
        <p:nvPicPr>
          <p:cNvPr id="21" name="Grafik 20">
            <a:extLst>
              <a:ext uri="{FF2B5EF4-FFF2-40B4-BE49-F238E27FC236}">
                <a16:creationId xmlns:a16="http://schemas.microsoft.com/office/drawing/2014/main" id="{0EF1DB1F-63B9-8126-BBF4-8FD2F1407E16}"/>
              </a:ext>
            </a:extLst>
          </p:cNvPr>
          <p:cNvPicPr>
            <a:picLocks noChangeAspect="1"/>
          </p:cNvPicPr>
          <p:nvPr/>
        </p:nvPicPr>
        <p:blipFill>
          <a:blip r:embed="rId18"/>
          <a:stretch>
            <a:fillRect/>
          </a:stretch>
        </p:blipFill>
        <p:spPr>
          <a:xfrm>
            <a:off x="3169788" y="1489294"/>
            <a:ext cx="1614414" cy="1620000"/>
          </a:xfrm>
          <a:prstGeom prst="rect">
            <a:avLst/>
          </a:prstGeom>
        </p:spPr>
      </p:pic>
    </p:spTree>
    <p:extLst>
      <p:ext uri="{BB962C8B-B14F-4D97-AF65-F5344CB8AC3E}">
        <p14:creationId xmlns:p14="http://schemas.microsoft.com/office/powerpoint/2010/main" val="16588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F331-4CC7-4D8C-44A0-D2B45536349E}"/>
              </a:ext>
            </a:extLst>
          </p:cNvPr>
          <p:cNvSpPr>
            <a:spLocks noGrp="1"/>
          </p:cNvSpPr>
          <p:nvPr>
            <p:ph type="title"/>
          </p:nvPr>
        </p:nvSpPr>
        <p:spPr/>
        <p:txBody>
          <a:bodyPr/>
          <a:lstStyle/>
          <a:p>
            <a:r>
              <a:rPr lang="de-DE" dirty="0"/>
              <a:t>Etappen – Wo stehen wir? </a:t>
            </a:r>
          </a:p>
        </p:txBody>
      </p:sp>
      <p:sp>
        <p:nvSpPr>
          <p:cNvPr id="3" name="Foliennummernplatzhalter 2">
            <a:extLst>
              <a:ext uri="{FF2B5EF4-FFF2-40B4-BE49-F238E27FC236}">
                <a16:creationId xmlns:a16="http://schemas.microsoft.com/office/drawing/2014/main" id="{CFDE9BCA-B6AA-F9C2-E3DC-5569345A5F70}"/>
              </a:ext>
            </a:extLst>
          </p:cNvPr>
          <p:cNvSpPr>
            <a:spLocks noGrp="1"/>
          </p:cNvSpPr>
          <p:nvPr>
            <p:ph type="sldNum" sz="quarter" idx="4"/>
          </p:nvPr>
        </p:nvSpPr>
        <p:spPr/>
        <p:txBody>
          <a:bodyPr/>
          <a:lstStyle/>
          <a:p>
            <a:pPr algn="l"/>
            <a:r>
              <a:rPr lang="de-DE"/>
              <a:t>Seite </a:t>
            </a:r>
            <a:fld id="{116EDF81-E62B-6D4E-87B5-2A3890D58C7C}" type="slidenum">
              <a:rPr lang="de-DE" smtClean="0"/>
              <a:pPr algn="l"/>
              <a:t>4</a:t>
            </a:fld>
            <a:endParaRPr lang="de-DE" dirty="0"/>
          </a:p>
        </p:txBody>
      </p:sp>
      <p:pic>
        <p:nvPicPr>
          <p:cNvPr id="6" name="Grafik 5" descr="Ein Bild, das Text, Screenshot, Grafiken, Grafikdesign enthält.&#10;&#10;Automatisch generierte Beschreibung">
            <a:extLst>
              <a:ext uri="{FF2B5EF4-FFF2-40B4-BE49-F238E27FC236}">
                <a16:creationId xmlns:a16="http://schemas.microsoft.com/office/drawing/2014/main" id="{54FC4250-8ED7-714F-4D16-3114F9CC6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962" y="1113047"/>
            <a:ext cx="9031842" cy="5080905"/>
          </a:xfrm>
          <a:prstGeom prst="rect">
            <a:avLst/>
          </a:prstGeom>
        </p:spPr>
      </p:pic>
      <p:pic>
        <p:nvPicPr>
          <p:cNvPr id="34" name="Grafik 33">
            <a:extLst>
              <a:ext uri="{FF2B5EF4-FFF2-40B4-BE49-F238E27FC236}">
                <a16:creationId xmlns:a16="http://schemas.microsoft.com/office/drawing/2014/main" id="{044E0F2F-8769-4DB6-5196-AF47CDB15939}"/>
              </a:ext>
            </a:extLst>
          </p:cNvPr>
          <p:cNvPicPr>
            <a:picLocks noChangeAspect="1"/>
          </p:cNvPicPr>
          <p:nvPr/>
        </p:nvPicPr>
        <p:blipFill>
          <a:blip r:embed="rId4"/>
          <a:stretch>
            <a:fillRect/>
          </a:stretch>
        </p:blipFill>
        <p:spPr>
          <a:xfrm>
            <a:off x="6825603" y="5372409"/>
            <a:ext cx="131873" cy="175830"/>
          </a:xfrm>
          <a:prstGeom prst="rect">
            <a:avLst/>
          </a:prstGeom>
        </p:spPr>
      </p:pic>
      <p:sp>
        <p:nvSpPr>
          <p:cNvPr id="35" name="Textfeld 34">
            <a:extLst>
              <a:ext uri="{FF2B5EF4-FFF2-40B4-BE49-F238E27FC236}">
                <a16:creationId xmlns:a16="http://schemas.microsoft.com/office/drawing/2014/main" id="{AA25D4D4-C074-371E-AA74-E4A607D66DDF}"/>
              </a:ext>
            </a:extLst>
          </p:cNvPr>
          <p:cNvSpPr txBox="1"/>
          <p:nvPr/>
        </p:nvSpPr>
        <p:spPr>
          <a:xfrm>
            <a:off x="6957476" y="5321824"/>
            <a:ext cx="956066" cy="276999"/>
          </a:xfrm>
          <a:prstGeom prst="rect">
            <a:avLst/>
          </a:prstGeom>
          <a:noFill/>
        </p:spPr>
        <p:txBody>
          <a:bodyPr wrap="square" rtlCol="0">
            <a:spAutoFit/>
          </a:bodyPr>
          <a:lstStyle/>
          <a:p>
            <a:r>
              <a:rPr lang="de-DE" sz="1200" dirty="0">
                <a:solidFill>
                  <a:srgbClr val="576487"/>
                </a:solidFill>
              </a:rPr>
              <a:t>umgesetzt</a:t>
            </a:r>
          </a:p>
        </p:txBody>
      </p:sp>
      <p:pic>
        <p:nvPicPr>
          <p:cNvPr id="36" name="Grafik 35" descr="Sanduhr 60% mit einfarbiger Füllung">
            <a:extLst>
              <a:ext uri="{FF2B5EF4-FFF2-40B4-BE49-F238E27FC236}">
                <a16:creationId xmlns:a16="http://schemas.microsoft.com/office/drawing/2014/main" id="{B21F4F7B-4CA8-8F5C-822B-9119CF13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98021" y="5680581"/>
            <a:ext cx="187036" cy="187036"/>
          </a:xfrm>
          <a:prstGeom prst="rect">
            <a:avLst/>
          </a:prstGeom>
        </p:spPr>
      </p:pic>
      <p:sp>
        <p:nvSpPr>
          <p:cNvPr id="37" name="Textfeld 36">
            <a:extLst>
              <a:ext uri="{FF2B5EF4-FFF2-40B4-BE49-F238E27FC236}">
                <a16:creationId xmlns:a16="http://schemas.microsoft.com/office/drawing/2014/main" id="{86EFEE22-3663-EDB2-B1E8-E58ADFC46138}"/>
              </a:ext>
            </a:extLst>
          </p:cNvPr>
          <p:cNvSpPr txBox="1"/>
          <p:nvPr/>
        </p:nvSpPr>
        <p:spPr>
          <a:xfrm>
            <a:off x="6985057" y="5635599"/>
            <a:ext cx="1116206" cy="276999"/>
          </a:xfrm>
          <a:prstGeom prst="rect">
            <a:avLst/>
          </a:prstGeom>
          <a:noFill/>
        </p:spPr>
        <p:txBody>
          <a:bodyPr wrap="square" rtlCol="0">
            <a:spAutoFit/>
          </a:bodyPr>
          <a:lstStyle/>
          <a:p>
            <a:r>
              <a:rPr lang="de-DE" sz="1200" dirty="0">
                <a:solidFill>
                  <a:srgbClr val="576487"/>
                </a:solidFill>
              </a:rPr>
              <a:t>In Erarbeitung</a:t>
            </a:r>
          </a:p>
        </p:txBody>
      </p:sp>
      <p:sp>
        <p:nvSpPr>
          <p:cNvPr id="38" name="Textfeld 37">
            <a:extLst>
              <a:ext uri="{FF2B5EF4-FFF2-40B4-BE49-F238E27FC236}">
                <a16:creationId xmlns:a16="http://schemas.microsoft.com/office/drawing/2014/main" id="{B6384B82-4A25-F5BA-F81A-3EC351479048}"/>
              </a:ext>
            </a:extLst>
          </p:cNvPr>
          <p:cNvSpPr txBox="1"/>
          <p:nvPr/>
        </p:nvSpPr>
        <p:spPr>
          <a:xfrm>
            <a:off x="6704400" y="4963067"/>
            <a:ext cx="758639" cy="276999"/>
          </a:xfrm>
          <a:prstGeom prst="rect">
            <a:avLst/>
          </a:prstGeom>
          <a:noFill/>
        </p:spPr>
        <p:txBody>
          <a:bodyPr wrap="square" rtlCol="0">
            <a:spAutoFit/>
          </a:bodyPr>
          <a:lstStyle/>
          <a:p>
            <a:r>
              <a:rPr lang="de-DE" sz="1200" dirty="0">
                <a:solidFill>
                  <a:srgbClr val="576487"/>
                </a:solidFill>
              </a:rPr>
              <a:t>Legende</a:t>
            </a:r>
          </a:p>
        </p:txBody>
      </p:sp>
      <p:cxnSp>
        <p:nvCxnSpPr>
          <p:cNvPr id="40" name="Gerader Verbinder 39">
            <a:extLst>
              <a:ext uri="{FF2B5EF4-FFF2-40B4-BE49-F238E27FC236}">
                <a16:creationId xmlns:a16="http://schemas.microsoft.com/office/drawing/2014/main" id="{C6C1CA16-6A38-17F3-A305-6087CC1E1A3A}"/>
              </a:ext>
            </a:extLst>
          </p:cNvPr>
          <p:cNvCxnSpPr>
            <a:cxnSpLocks/>
          </p:cNvCxnSpPr>
          <p:nvPr/>
        </p:nvCxnSpPr>
        <p:spPr>
          <a:xfrm>
            <a:off x="6787630" y="5240066"/>
            <a:ext cx="956066" cy="0"/>
          </a:xfrm>
          <a:prstGeom prst="line">
            <a:avLst/>
          </a:prstGeom>
          <a:ln>
            <a:solidFill>
              <a:srgbClr val="2A2E3B"/>
            </a:solidFill>
          </a:ln>
        </p:spPr>
        <p:style>
          <a:lnRef idx="1">
            <a:schemeClr val="accent1"/>
          </a:lnRef>
          <a:fillRef idx="0">
            <a:schemeClr val="accent1"/>
          </a:fillRef>
          <a:effectRef idx="0">
            <a:schemeClr val="accent1"/>
          </a:effectRef>
          <a:fontRef idx="minor">
            <a:schemeClr val="tx1"/>
          </a:fontRef>
        </p:style>
      </p:cxnSp>
      <p:pic>
        <p:nvPicPr>
          <p:cNvPr id="26" name="Grafik 25">
            <a:extLst>
              <a:ext uri="{FF2B5EF4-FFF2-40B4-BE49-F238E27FC236}">
                <a16:creationId xmlns:a16="http://schemas.microsoft.com/office/drawing/2014/main" id="{EADF8EF2-5DB6-2283-2F9C-23301AFEEB5C}"/>
              </a:ext>
            </a:extLst>
          </p:cNvPr>
          <p:cNvPicPr>
            <a:picLocks noChangeAspect="1"/>
          </p:cNvPicPr>
          <p:nvPr/>
        </p:nvPicPr>
        <p:blipFill>
          <a:blip r:embed="rId4"/>
          <a:stretch>
            <a:fillRect/>
          </a:stretch>
        </p:blipFill>
        <p:spPr>
          <a:xfrm>
            <a:off x="521438" y="1405641"/>
            <a:ext cx="131873" cy="175830"/>
          </a:xfrm>
          <a:prstGeom prst="rect">
            <a:avLst/>
          </a:prstGeom>
        </p:spPr>
      </p:pic>
      <p:pic>
        <p:nvPicPr>
          <p:cNvPr id="28" name="Grafik 27" descr="Sanduhr 60% mit einfarbiger Füllung">
            <a:extLst>
              <a:ext uri="{FF2B5EF4-FFF2-40B4-BE49-F238E27FC236}">
                <a16:creationId xmlns:a16="http://schemas.microsoft.com/office/drawing/2014/main" id="{DDB295D2-3001-6F16-08A1-B5C01BDA3BD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1438" y="3093493"/>
            <a:ext cx="187036" cy="187036"/>
          </a:xfrm>
          <a:prstGeom prst="rect">
            <a:avLst/>
          </a:prstGeom>
        </p:spPr>
      </p:pic>
      <p:pic>
        <p:nvPicPr>
          <p:cNvPr id="31" name="Grafik 30">
            <a:extLst>
              <a:ext uri="{FF2B5EF4-FFF2-40B4-BE49-F238E27FC236}">
                <a16:creationId xmlns:a16="http://schemas.microsoft.com/office/drawing/2014/main" id="{1882B976-AD11-1048-EF42-43F242A7477C}"/>
              </a:ext>
            </a:extLst>
          </p:cNvPr>
          <p:cNvPicPr>
            <a:picLocks noChangeAspect="1"/>
          </p:cNvPicPr>
          <p:nvPr/>
        </p:nvPicPr>
        <p:blipFill>
          <a:blip r:embed="rId4"/>
          <a:stretch>
            <a:fillRect/>
          </a:stretch>
        </p:blipFill>
        <p:spPr>
          <a:xfrm>
            <a:off x="2237892" y="1405641"/>
            <a:ext cx="131873" cy="175830"/>
          </a:xfrm>
          <a:prstGeom prst="rect">
            <a:avLst/>
          </a:prstGeom>
        </p:spPr>
      </p:pic>
      <p:pic>
        <p:nvPicPr>
          <p:cNvPr id="32" name="Grafik 31">
            <a:extLst>
              <a:ext uri="{FF2B5EF4-FFF2-40B4-BE49-F238E27FC236}">
                <a16:creationId xmlns:a16="http://schemas.microsoft.com/office/drawing/2014/main" id="{221F6AB1-F748-07F7-CFAB-3C13A15D9A9A}"/>
              </a:ext>
            </a:extLst>
          </p:cNvPr>
          <p:cNvPicPr>
            <a:picLocks noChangeAspect="1"/>
          </p:cNvPicPr>
          <p:nvPr/>
        </p:nvPicPr>
        <p:blipFill>
          <a:blip r:embed="rId4"/>
          <a:stretch>
            <a:fillRect/>
          </a:stretch>
        </p:blipFill>
        <p:spPr>
          <a:xfrm>
            <a:off x="3954346" y="1405641"/>
            <a:ext cx="131873" cy="175830"/>
          </a:xfrm>
          <a:prstGeom prst="rect">
            <a:avLst/>
          </a:prstGeom>
        </p:spPr>
      </p:pic>
      <p:pic>
        <p:nvPicPr>
          <p:cNvPr id="33" name="Grafik 32" descr="Sanduhr 60% mit einfarbiger Füllung">
            <a:extLst>
              <a:ext uri="{FF2B5EF4-FFF2-40B4-BE49-F238E27FC236}">
                <a16:creationId xmlns:a16="http://schemas.microsoft.com/office/drawing/2014/main" id="{F2B1239A-BCE2-6A09-59DA-EBE35C86B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10310" y="3093493"/>
            <a:ext cx="187036" cy="187036"/>
          </a:xfrm>
          <a:prstGeom prst="rect">
            <a:avLst/>
          </a:prstGeom>
        </p:spPr>
      </p:pic>
    </p:spTree>
    <p:extLst>
      <p:ext uri="{BB962C8B-B14F-4D97-AF65-F5344CB8AC3E}">
        <p14:creationId xmlns:p14="http://schemas.microsoft.com/office/powerpoint/2010/main" val="428038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5249B-53C2-54F5-0EBC-1926C6FA35C0}"/>
              </a:ext>
            </a:extLst>
          </p:cNvPr>
          <p:cNvSpPr>
            <a:spLocks noGrp="1"/>
          </p:cNvSpPr>
          <p:nvPr>
            <p:ph type="title"/>
          </p:nvPr>
        </p:nvSpPr>
        <p:spPr/>
        <p:txBody>
          <a:bodyPr/>
          <a:lstStyle/>
          <a:p>
            <a:r>
              <a:rPr lang="de-DE" dirty="0"/>
              <a:t>Die Etappen im Plan-Do-Check-Act Zyklus</a:t>
            </a:r>
          </a:p>
        </p:txBody>
      </p:sp>
      <p:sp>
        <p:nvSpPr>
          <p:cNvPr id="3" name="Foliennummernplatzhalter 2">
            <a:extLst>
              <a:ext uri="{FF2B5EF4-FFF2-40B4-BE49-F238E27FC236}">
                <a16:creationId xmlns:a16="http://schemas.microsoft.com/office/drawing/2014/main" id="{F18E1C6B-7548-6DF5-5F03-09B2E36037EF}"/>
              </a:ext>
            </a:extLst>
          </p:cNvPr>
          <p:cNvSpPr>
            <a:spLocks noGrp="1"/>
          </p:cNvSpPr>
          <p:nvPr>
            <p:ph type="sldNum" sz="quarter" idx="4"/>
          </p:nvPr>
        </p:nvSpPr>
        <p:spPr/>
        <p:txBody>
          <a:bodyPr/>
          <a:lstStyle/>
          <a:p>
            <a:pPr algn="l"/>
            <a:r>
              <a:rPr lang="de-DE"/>
              <a:t>Seite </a:t>
            </a:r>
            <a:fld id="{116EDF81-E62B-6D4E-87B5-2A3890D58C7C}" type="slidenum">
              <a:rPr lang="de-DE" smtClean="0"/>
              <a:pPr algn="l"/>
              <a:t>5</a:t>
            </a:fld>
            <a:endParaRPr lang="de-DE" dirty="0"/>
          </a:p>
        </p:txBody>
      </p:sp>
      <p:pic>
        <p:nvPicPr>
          <p:cNvPr id="5" name="Grafik 4" descr="Ein Bild, das Text, Screenshot, Betriebssystem, Software enthält.&#10;&#10;Automatisch generierte Beschreibung">
            <a:extLst>
              <a:ext uri="{FF2B5EF4-FFF2-40B4-BE49-F238E27FC236}">
                <a16:creationId xmlns:a16="http://schemas.microsoft.com/office/drawing/2014/main" id="{B42DBC7C-76E7-33A9-1B04-C11AE7AD70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2566" y="1044028"/>
            <a:ext cx="10073850" cy="5312023"/>
          </a:xfrm>
          <a:prstGeom prst="rect">
            <a:avLst/>
          </a:prstGeom>
        </p:spPr>
      </p:pic>
    </p:spTree>
    <p:extLst>
      <p:ext uri="{BB962C8B-B14F-4D97-AF65-F5344CB8AC3E}">
        <p14:creationId xmlns:p14="http://schemas.microsoft.com/office/powerpoint/2010/main" val="2324978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1 – Organisation aufbauen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6</a:t>
            </a:fld>
            <a:endParaRPr lang="de-DE" dirty="0"/>
          </a:p>
        </p:txBody>
      </p:sp>
      <p:pic>
        <p:nvPicPr>
          <p:cNvPr id="10" name="Grafik 9">
            <a:extLst>
              <a:ext uri="{FF2B5EF4-FFF2-40B4-BE49-F238E27FC236}">
                <a16:creationId xmlns:a16="http://schemas.microsoft.com/office/drawing/2014/main" id="{64BEBB81-956F-4EAC-BC2B-4576D1532D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 y="-15717"/>
            <a:ext cx="1130838" cy="1130838"/>
          </a:xfrm>
          <a:prstGeom prst="rect">
            <a:avLst/>
          </a:prstGeom>
        </p:spPr>
      </p:pic>
      <p:sp>
        <p:nvSpPr>
          <p:cNvPr id="11" name="Sprechblase: rechteckig mit abgerundeten Ecken 10">
            <a:extLst>
              <a:ext uri="{FF2B5EF4-FFF2-40B4-BE49-F238E27FC236}">
                <a16:creationId xmlns:a16="http://schemas.microsoft.com/office/drawing/2014/main" id="{F990F5B4-99C9-207D-FE66-5A26AE1D2F13}"/>
              </a:ext>
            </a:extLst>
          </p:cNvPr>
          <p:cNvSpPr/>
          <p:nvPr/>
        </p:nvSpPr>
        <p:spPr>
          <a:xfrm>
            <a:off x="278733" y="1391064"/>
            <a:ext cx="2202900" cy="1130839"/>
          </a:xfrm>
          <a:prstGeom prst="wedgeRoundRectCallout">
            <a:avLst/>
          </a:prstGeom>
          <a:solidFill>
            <a:srgbClr val="D4ED8F"/>
          </a:solidFill>
          <a:ln w="28575">
            <a:solidFill>
              <a:srgbClr val="97C1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Hatten wir uns in Bezug auf die Organisation Ziele gesetzt und wurden diese erreicht?</a:t>
            </a:r>
          </a:p>
        </p:txBody>
      </p:sp>
      <p:sp>
        <p:nvSpPr>
          <p:cNvPr id="12" name="Sprechblase: rechteckig mit abgerundeten Ecken 11">
            <a:extLst>
              <a:ext uri="{FF2B5EF4-FFF2-40B4-BE49-F238E27FC236}">
                <a16:creationId xmlns:a16="http://schemas.microsoft.com/office/drawing/2014/main" id="{72D9841B-E8CB-283E-65E1-9E8E6AC8FFE2}"/>
              </a:ext>
            </a:extLst>
          </p:cNvPr>
          <p:cNvSpPr/>
          <p:nvPr/>
        </p:nvSpPr>
        <p:spPr>
          <a:xfrm>
            <a:off x="4834785" y="1391065"/>
            <a:ext cx="1934383" cy="1130838"/>
          </a:xfrm>
          <a:prstGeom prst="wedgeRoundRectCallout">
            <a:avLst>
              <a:gd name="adj1" fmla="val -25480"/>
              <a:gd name="adj2" fmla="val 65511"/>
              <a:gd name="adj3" fmla="val 16667"/>
            </a:avLst>
          </a:prstGeom>
          <a:solidFill>
            <a:srgbClr val="D4ED8F"/>
          </a:solidFill>
          <a:ln w="28575">
            <a:solidFill>
              <a:srgbClr val="97C1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Waren ausreichend Personalkapazitäten für die Aufgaben bereitgestellt?</a:t>
            </a:r>
          </a:p>
        </p:txBody>
      </p:sp>
      <p:sp>
        <p:nvSpPr>
          <p:cNvPr id="13" name="Sprechblase: rechteckig mit abgerundeten Ecken 12">
            <a:extLst>
              <a:ext uri="{FF2B5EF4-FFF2-40B4-BE49-F238E27FC236}">
                <a16:creationId xmlns:a16="http://schemas.microsoft.com/office/drawing/2014/main" id="{0976C722-00BF-4247-A441-08DF64719249}"/>
              </a:ext>
            </a:extLst>
          </p:cNvPr>
          <p:cNvSpPr/>
          <p:nvPr/>
        </p:nvSpPr>
        <p:spPr>
          <a:xfrm>
            <a:off x="7029966" y="1391482"/>
            <a:ext cx="1495016" cy="1130421"/>
          </a:xfrm>
          <a:prstGeom prst="wedgeRoundRectCallout">
            <a:avLst>
              <a:gd name="adj1" fmla="val -16145"/>
              <a:gd name="adj2" fmla="val 59164"/>
              <a:gd name="adj3" fmla="val 16667"/>
            </a:avLst>
          </a:prstGeom>
          <a:solidFill>
            <a:srgbClr val="D4ED8F"/>
          </a:solidFill>
          <a:ln w="28575">
            <a:solidFill>
              <a:srgbClr val="97C1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Ist die Rollenverteilung klar und die Struktur gut?</a:t>
            </a:r>
          </a:p>
        </p:txBody>
      </p:sp>
      <p:sp>
        <p:nvSpPr>
          <p:cNvPr id="14" name="Sprechblase: rechteckig mit abgerundeten Ecken 13">
            <a:extLst>
              <a:ext uri="{FF2B5EF4-FFF2-40B4-BE49-F238E27FC236}">
                <a16:creationId xmlns:a16="http://schemas.microsoft.com/office/drawing/2014/main" id="{D4CE065C-97FB-042A-4F22-05A108C9635C}"/>
              </a:ext>
            </a:extLst>
          </p:cNvPr>
          <p:cNvSpPr/>
          <p:nvPr/>
        </p:nvSpPr>
        <p:spPr>
          <a:xfrm>
            <a:off x="8785781" y="1391064"/>
            <a:ext cx="2994790" cy="1130421"/>
          </a:xfrm>
          <a:prstGeom prst="wedgeRoundRectCallout">
            <a:avLst>
              <a:gd name="adj1" fmla="val 21739"/>
              <a:gd name="adj2" fmla="val 61939"/>
              <a:gd name="adj3" fmla="val 16667"/>
            </a:avLst>
          </a:prstGeom>
          <a:solidFill>
            <a:srgbClr val="D4ED8F"/>
          </a:solidFill>
          <a:ln w="28575">
            <a:solidFill>
              <a:srgbClr val="97C1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Waren alle relevanten Gruppierungen (Team, Leitung, Datenbereitstellende, Verwaltungsspitzen, politische Gremien, Vertretungen und Mitarbeitende) konstruktiv beteiligt?</a:t>
            </a:r>
          </a:p>
        </p:txBody>
      </p:sp>
      <p:sp>
        <p:nvSpPr>
          <p:cNvPr id="15" name="Sprechblase: rechteckig mit abgerundeten Ecken 14">
            <a:extLst>
              <a:ext uri="{FF2B5EF4-FFF2-40B4-BE49-F238E27FC236}">
                <a16:creationId xmlns:a16="http://schemas.microsoft.com/office/drawing/2014/main" id="{9FA754FC-B3F3-D401-D0B8-4666C8DF42A9}"/>
              </a:ext>
            </a:extLst>
          </p:cNvPr>
          <p:cNvSpPr/>
          <p:nvPr/>
        </p:nvSpPr>
        <p:spPr>
          <a:xfrm>
            <a:off x="2742591" y="1391483"/>
            <a:ext cx="1831235" cy="1130838"/>
          </a:xfrm>
          <a:prstGeom prst="wedgeRoundRectCallout">
            <a:avLst>
              <a:gd name="adj1" fmla="val 14651"/>
              <a:gd name="adj2" fmla="val 63885"/>
              <a:gd name="adj3" fmla="val 16667"/>
            </a:avLst>
          </a:prstGeom>
          <a:solidFill>
            <a:srgbClr val="D4ED8F"/>
          </a:solidFill>
          <a:ln w="28575">
            <a:solidFill>
              <a:srgbClr val="97C12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Gab es ausreichend Raum für das Thema, auch informell? </a:t>
            </a:r>
          </a:p>
        </p:txBody>
      </p:sp>
      <p:graphicFrame>
        <p:nvGraphicFramePr>
          <p:cNvPr id="4" name="Tabelle 3">
            <a:extLst>
              <a:ext uri="{FF2B5EF4-FFF2-40B4-BE49-F238E27FC236}">
                <a16:creationId xmlns:a16="http://schemas.microsoft.com/office/drawing/2014/main" id="{3626BF18-79FC-D129-5D1E-AEE6ED27F733}"/>
              </a:ext>
            </a:extLst>
          </p:cNvPr>
          <p:cNvGraphicFramePr>
            <a:graphicFrameLocks noGrp="1"/>
          </p:cNvGraphicFramePr>
          <p:nvPr>
            <p:extLst>
              <p:ext uri="{D42A27DB-BD31-4B8C-83A1-F6EECF244321}">
                <p14:modId xmlns:p14="http://schemas.microsoft.com/office/powerpoint/2010/main" val="161084881"/>
              </p:ext>
            </p:extLst>
          </p:nvPr>
        </p:nvGraphicFramePr>
        <p:xfrm>
          <a:off x="278733" y="2798265"/>
          <a:ext cx="2202901" cy="3201102"/>
        </p:xfrm>
        <a:graphic>
          <a:graphicData uri="http://schemas.openxmlformats.org/drawingml/2006/table">
            <a:tbl>
              <a:tblPr firstRow="1" bandRow="1">
                <a:tableStyleId>{2D5ABB26-0587-4C30-8999-92F81FD0307C}</a:tableStyleId>
              </a:tblPr>
              <a:tblGrid>
                <a:gridCol w="2202901">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5" name="Tabelle 4">
            <a:extLst>
              <a:ext uri="{FF2B5EF4-FFF2-40B4-BE49-F238E27FC236}">
                <a16:creationId xmlns:a16="http://schemas.microsoft.com/office/drawing/2014/main" id="{05ADC1F5-F877-F9FB-8E1E-B2684261B2D3}"/>
              </a:ext>
            </a:extLst>
          </p:cNvPr>
          <p:cNvGraphicFramePr>
            <a:graphicFrameLocks noGrp="1"/>
          </p:cNvGraphicFramePr>
          <p:nvPr>
            <p:extLst>
              <p:ext uri="{D42A27DB-BD31-4B8C-83A1-F6EECF244321}">
                <p14:modId xmlns:p14="http://schemas.microsoft.com/office/powerpoint/2010/main" val="1080492089"/>
              </p:ext>
            </p:extLst>
          </p:nvPr>
        </p:nvGraphicFramePr>
        <p:xfrm>
          <a:off x="2742591" y="2798265"/>
          <a:ext cx="1831235" cy="3201102"/>
        </p:xfrm>
        <a:graphic>
          <a:graphicData uri="http://schemas.openxmlformats.org/drawingml/2006/table">
            <a:tbl>
              <a:tblPr firstRow="1" bandRow="1">
                <a:tableStyleId>{2D5ABB26-0587-4C30-8999-92F81FD0307C}</a:tableStyleId>
              </a:tblPr>
              <a:tblGrid>
                <a:gridCol w="1831235">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6" name="Tabelle 5">
            <a:extLst>
              <a:ext uri="{FF2B5EF4-FFF2-40B4-BE49-F238E27FC236}">
                <a16:creationId xmlns:a16="http://schemas.microsoft.com/office/drawing/2014/main" id="{F2AFF940-D56C-24B4-1D61-6C0F93020F97}"/>
              </a:ext>
            </a:extLst>
          </p:cNvPr>
          <p:cNvGraphicFramePr>
            <a:graphicFrameLocks noGrp="1"/>
          </p:cNvGraphicFramePr>
          <p:nvPr>
            <p:extLst>
              <p:ext uri="{D42A27DB-BD31-4B8C-83A1-F6EECF244321}">
                <p14:modId xmlns:p14="http://schemas.microsoft.com/office/powerpoint/2010/main" val="4199635088"/>
              </p:ext>
            </p:extLst>
          </p:nvPr>
        </p:nvGraphicFramePr>
        <p:xfrm>
          <a:off x="4838739" y="2798265"/>
          <a:ext cx="1930430" cy="3201102"/>
        </p:xfrm>
        <a:graphic>
          <a:graphicData uri="http://schemas.openxmlformats.org/drawingml/2006/table">
            <a:tbl>
              <a:tblPr firstRow="1" bandRow="1">
                <a:tableStyleId>{2D5ABB26-0587-4C30-8999-92F81FD0307C}</a:tableStyleId>
              </a:tblPr>
              <a:tblGrid>
                <a:gridCol w="193043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BAE7AC43-DAE8-2DBF-71FC-142EE038569E}"/>
              </a:ext>
            </a:extLst>
          </p:cNvPr>
          <p:cNvGraphicFramePr>
            <a:graphicFrameLocks noGrp="1"/>
          </p:cNvGraphicFramePr>
          <p:nvPr>
            <p:extLst>
              <p:ext uri="{D42A27DB-BD31-4B8C-83A1-F6EECF244321}">
                <p14:modId xmlns:p14="http://schemas.microsoft.com/office/powerpoint/2010/main" val="3078404361"/>
              </p:ext>
            </p:extLst>
          </p:nvPr>
        </p:nvGraphicFramePr>
        <p:xfrm>
          <a:off x="7029966" y="2798265"/>
          <a:ext cx="1495016" cy="3201102"/>
        </p:xfrm>
        <a:graphic>
          <a:graphicData uri="http://schemas.openxmlformats.org/drawingml/2006/table">
            <a:tbl>
              <a:tblPr firstRow="1" bandRow="1">
                <a:tableStyleId>{2D5ABB26-0587-4C30-8999-92F81FD0307C}</a:tableStyleId>
              </a:tblPr>
              <a:tblGrid>
                <a:gridCol w="149501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8" name="Tabelle 7">
            <a:extLst>
              <a:ext uri="{FF2B5EF4-FFF2-40B4-BE49-F238E27FC236}">
                <a16:creationId xmlns:a16="http://schemas.microsoft.com/office/drawing/2014/main" id="{D637D180-3CDF-2D1B-61BC-286A1C0963B6}"/>
              </a:ext>
            </a:extLst>
          </p:cNvPr>
          <p:cNvGraphicFramePr>
            <a:graphicFrameLocks noGrp="1"/>
          </p:cNvGraphicFramePr>
          <p:nvPr>
            <p:extLst>
              <p:ext uri="{D42A27DB-BD31-4B8C-83A1-F6EECF244321}">
                <p14:modId xmlns:p14="http://schemas.microsoft.com/office/powerpoint/2010/main" val="2038131775"/>
              </p:ext>
            </p:extLst>
          </p:nvPr>
        </p:nvGraphicFramePr>
        <p:xfrm>
          <a:off x="8785781" y="2798265"/>
          <a:ext cx="2994790" cy="3201102"/>
        </p:xfrm>
        <a:graphic>
          <a:graphicData uri="http://schemas.openxmlformats.org/drawingml/2006/table">
            <a:tbl>
              <a:tblPr firstRow="1" bandRow="1">
                <a:tableStyleId>{2D5ABB26-0587-4C30-8999-92F81FD0307C}</a:tableStyleId>
              </a:tblPr>
              <a:tblGrid>
                <a:gridCol w="2994790">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1508168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2 – Anwendungsbereich definieren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7</a:t>
            </a:fld>
            <a:endParaRPr lang="de-DE" dirty="0"/>
          </a:p>
        </p:txBody>
      </p:sp>
      <p:pic>
        <p:nvPicPr>
          <p:cNvPr id="5" name="Grafik 4">
            <a:extLst>
              <a:ext uri="{FF2B5EF4-FFF2-40B4-BE49-F238E27FC236}">
                <a16:creationId xmlns:a16="http://schemas.microsoft.com/office/drawing/2014/main" id="{F98499A6-BCCE-0977-11B9-161268AADD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0"/>
            <a:ext cx="1111638" cy="1111638"/>
          </a:xfrm>
          <a:prstGeom prst="rect">
            <a:avLst/>
          </a:prstGeom>
        </p:spPr>
      </p:pic>
      <p:sp>
        <p:nvSpPr>
          <p:cNvPr id="6" name="Sprechblase: rechteckig mit abgerundeten Ecken 5">
            <a:extLst>
              <a:ext uri="{FF2B5EF4-FFF2-40B4-BE49-F238E27FC236}">
                <a16:creationId xmlns:a16="http://schemas.microsoft.com/office/drawing/2014/main" id="{18266FDF-34D9-88C7-4C8C-3B3CE17C0C21}"/>
              </a:ext>
            </a:extLst>
          </p:cNvPr>
          <p:cNvSpPr/>
          <p:nvPr/>
        </p:nvSpPr>
        <p:spPr>
          <a:xfrm>
            <a:off x="1111638" y="1391609"/>
            <a:ext cx="2238168" cy="1111638"/>
          </a:xfrm>
          <a:prstGeom prst="wedgeRoundRectCallout">
            <a:avLst>
              <a:gd name="adj1" fmla="val -24616"/>
              <a:gd name="adj2" fmla="val 62013"/>
              <a:gd name="adj3" fmla="val 16667"/>
            </a:avLst>
          </a:prstGeom>
          <a:solidFill>
            <a:srgbClr val="FCE3A6"/>
          </a:solidFill>
          <a:ln w="28575">
            <a:solidFill>
              <a:srgbClr val="F7BA1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Wurde der Anwendungsbereich (Systemgrenzen) konsistent angewendet? </a:t>
            </a:r>
          </a:p>
        </p:txBody>
      </p:sp>
      <p:sp>
        <p:nvSpPr>
          <p:cNvPr id="8" name="Sprechblase: rechteckig mit abgerundeten Ecken 7">
            <a:extLst>
              <a:ext uri="{FF2B5EF4-FFF2-40B4-BE49-F238E27FC236}">
                <a16:creationId xmlns:a16="http://schemas.microsoft.com/office/drawing/2014/main" id="{B0C70565-5050-540B-4D8E-D0E16BF8F568}"/>
              </a:ext>
            </a:extLst>
          </p:cNvPr>
          <p:cNvSpPr/>
          <p:nvPr/>
        </p:nvSpPr>
        <p:spPr>
          <a:xfrm>
            <a:off x="4361339" y="1391609"/>
            <a:ext cx="2976386" cy="1111638"/>
          </a:xfrm>
          <a:prstGeom prst="wedgeRoundRectCallout">
            <a:avLst>
              <a:gd name="adj1" fmla="val 30474"/>
              <a:gd name="adj2" fmla="val 64512"/>
              <a:gd name="adj3" fmla="val 16667"/>
            </a:avLst>
          </a:prstGeom>
          <a:solidFill>
            <a:srgbClr val="FCE3A6"/>
          </a:solidFill>
          <a:ln w="28575">
            <a:solidFill>
              <a:srgbClr val="F7BA1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Gibt es Gründe, den Anwendungsbereich neu festzulegen? </a:t>
            </a:r>
          </a:p>
          <a:p>
            <a:r>
              <a:rPr lang="de-DE" sz="1400" dirty="0">
                <a:solidFill>
                  <a:schemeClr val="tx1"/>
                </a:solidFill>
                <a:latin typeface="Aptos Narrow" panose="020B0004020202020204" pitchFamily="34" charset="0"/>
              </a:rPr>
              <a:t>Welche Konsequenzen hätte das?</a:t>
            </a:r>
          </a:p>
        </p:txBody>
      </p:sp>
      <p:sp>
        <p:nvSpPr>
          <p:cNvPr id="9" name="Sprechblase: rechteckig mit abgerundeten Ecken 8">
            <a:extLst>
              <a:ext uri="{FF2B5EF4-FFF2-40B4-BE49-F238E27FC236}">
                <a16:creationId xmlns:a16="http://schemas.microsoft.com/office/drawing/2014/main" id="{F29A6DF3-0412-D141-168E-7D78844FD289}"/>
              </a:ext>
            </a:extLst>
          </p:cNvPr>
          <p:cNvSpPr/>
          <p:nvPr/>
        </p:nvSpPr>
        <p:spPr>
          <a:xfrm>
            <a:off x="8349258" y="1391609"/>
            <a:ext cx="2559519" cy="1111638"/>
          </a:xfrm>
          <a:prstGeom prst="wedgeRoundRectCallout">
            <a:avLst>
              <a:gd name="adj1" fmla="val -21384"/>
              <a:gd name="adj2" fmla="val 63092"/>
              <a:gd name="adj3" fmla="val 16667"/>
            </a:avLst>
          </a:prstGeom>
          <a:solidFill>
            <a:srgbClr val="FCE3A6"/>
          </a:solidFill>
          <a:ln w="28575">
            <a:solidFill>
              <a:srgbClr val="F7BA1C"/>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Wie stellen wir sicher, dass unsere Entwicklung in Bezug das Basisjahr transparent dargestellt werden?</a:t>
            </a:r>
          </a:p>
        </p:txBody>
      </p:sp>
      <p:graphicFrame>
        <p:nvGraphicFramePr>
          <p:cNvPr id="4" name="Tabelle 3">
            <a:extLst>
              <a:ext uri="{FF2B5EF4-FFF2-40B4-BE49-F238E27FC236}">
                <a16:creationId xmlns:a16="http://schemas.microsoft.com/office/drawing/2014/main" id="{D3B407E1-91BE-A8ED-D878-E50DEB9DCC63}"/>
              </a:ext>
            </a:extLst>
          </p:cNvPr>
          <p:cNvGraphicFramePr>
            <a:graphicFrameLocks noGrp="1"/>
          </p:cNvGraphicFramePr>
          <p:nvPr>
            <p:extLst>
              <p:ext uri="{D42A27DB-BD31-4B8C-83A1-F6EECF244321}">
                <p14:modId xmlns:p14="http://schemas.microsoft.com/office/powerpoint/2010/main" val="3571606480"/>
              </p:ext>
            </p:extLst>
          </p:nvPr>
        </p:nvGraphicFramePr>
        <p:xfrm>
          <a:off x="1111638" y="2797200"/>
          <a:ext cx="2238168" cy="3201102"/>
        </p:xfrm>
        <a:graphic>
          <a:graphicData uri="http://schemas.openxmlformats.org/drawingml/2006/table">
            <a:tbl>
              <a:tblPr firstRow="1" bandRow="1">
                <a:tableStyleId>{2D5ABB26-0587-4C30-8999-92F81FD0307C}</a:tableStyleId>
              </a:tblPr>
              <a:tblGrid>
                <a:gridCol w="2238168">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5E45F31F-CA2C-65FC-1BFE-996423E1D1B0}"/>
              </a:ext>
            </a:extLst>
          </p:cNvPr>
          <p:cNvGraphicFramePr>
            <a:graphicFrameLocks noGrp="1"/>
          </p:cNvGraphicFramePr>
          <p:nvPr>
            <p:extLst>
              <p:ext uri="{D42A27DB-BD31-4B8C-83A1-F6EECF244321}">
                <p14:modId xmlns:p14="http://schemas.microsoft.com/office/powerpoint/2010/main" val="2529465471"/>
              </p:ext>
            </p:extLst>
          </p:nvPr>
        </p:nvGraphicFramePr>
        <p:xfrm>
          <a:off x="4361339" y="2797200"/>
          <a:ext cx="2976386" cy="3201102"/>
        </p:xfrm>
        <a:graphic>
          <a:graphicData uri="http://schemas.openxmlformats.org/drawingml/2006/table">
            <a:tbl>
              <a:tblPr firstRow="1" bandRow="1">
                <a:tableStyleId>{2D5ABB26-0587-4C30-8999-92F81FD0307C}</a:tableStyleId>
              </a:tblPr>
              <a:tblGrid>
                <a:gridCol w="297638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0" name="Tabelle 9">
            <a:extLst>
              <a:ext uri="{FF2B5EF4-FFF2-40B4-BE49-F238E27FC236}">
                <a16:creationId xmlns:a16="http://schemas.microsoft.com/office/drawing/2014/main" id="{7B1FC516-D8BC-6123-5DEB-A68573983B06}"/>
              </a:ext>
            </a:extLst>
          </p:cNvPr>
          <p:cNvGraphicFramePr>
            <a:graphicFrameLocks noGrp="1"/>
          </p:cNvGraphicFramePr>
          <p:nvPr>
            <p:extLst>
              <p:ext uri="{D42A27DB-BD31-4B8C-83A1-F6EECF244321}">
                <p14:modId xmlns:p14="http://schemas.microsoft.com/office/powerpoint/2010/main" val="2468575604"/>
              </p:ext>
            </p:extLst>
          </p:nvPr>
        </p:nvGraphicFramePr>
        <p:xfrm>
          <a:off x="8349258" y="2797200"/>
          <a:ext cx="2559519" cy="3201102"/>
        </p:xfrm>
        <a:graphic>
          <a:graphicData uri="http://schemas.openxmlformats.org/drawingml/2006/table">
            <a:tbl>
              <a:tblPr firstRow="1" bandRow="1">
                <a:tableStyleId>{2D5ABB26-0587-4C30-8999-92F81FD0307C}</a:tableStyleId>
              </a:tblPr>
              <a:tblGrid>
                <a:gridCol w="255951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991412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3 – Treibhausgase bilanzieren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8</a:t>
            </a:fld>
            <a:endParaRPr lang="de-DE" dirty="0"/>
          </a:p>
        </p:txBody>
      </p:sp>
      <p:sp>
        <p:nvSpPr>
          <p:cNvPr id="6" name="Sprechblase: rechteckig mit abgerundeten Ecken 5">
            <a:extLst>
              <a:ext uri="{FF2B5EF4-FFF2-40B4-BE49-F238E27FC236}">
                <a16:creationId xmlns:a16="http://schemas.microsoft.com/office/drawing/2014/main" id="{E56384A1-BEE8-2AB6-4917-468B589F31DD}"/>
              </a:ext>
            </a:extLst>
          </p:cNvPr>
          <p:cNvSpPr/>
          <p:nvPr/>
        </p:nvSpPr>
        <p:spPr>
          <a:xfrm>
            <a:off x="6319580" y="1404780"/>
            <a:ext cx="2291256" cy="1050195"/>
          </a:xfrm>
          <a:prstGeom prst="wedgeRoundRectCallout">
            <a:avLst>
              <a:gd name="adj1" fmla="val 19739"/>
              <a:gd name="adj2" fmla="val 59622"/>
              <a:gd name="adj3" fmla="val 16667"/>
            </a:avLst>
          </a:prstGeom>
          <a:solidFill>
            <a:srgbClr val="B4DEE2"/>
          </a:solidFill>
          <a:ln w="28575">
            <a:solidFill>
              <a:srgbClr val="398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Liegt die Startbilanz und der zugehörige Bericht nach GHG Protocol vor? </a:t>
            </a:r>
          </a:p>
        </p:txBody>
      </p:sp>
      <p:sp>
        <p:nvSpPr>
          <p:cNvPr id="8" name="Sprechblase: rechteckig mit abgerundeten Ecken 7">
            <a:extLst>
              <a:ext uri="{FF2B5EF4-FFF2-40B4-BE49-F238E27FC236}">
                <a16:creationId xmlns:a16="http://schemas.microsoft.com/office/drawing/2014/main" id="{A5C2773D-26B8-A9AC-E8F5-5DD2D73AD8AD}"/>
              </a:ext>
            </a:extLst>
          </p:cNvPr>
          <p:cNvSpPr/>
          <p:nvPr/>
        </p:nvSpPr>
        <p:spPr>
          <a:xfrm>
            <a:off x="3725209" y="1412510"/>
            <a:ext cx="1905249" cy="1050195"/>
          </a:xfrm>
          <a:prstGeom prst="wedgeRoundRectCallout">
            <a:avLst>
              <a:gd name="adj1" fmla="val -20942"/>
              <a:gd name="adj2" fmla="val 60240"/>
              <a:gd name="adj3" fmla="val 16667"/>
            </a:avLst>
          </a:prstGeom>
          <a:solidFill>
            <a:srgbClr val="B4DEE2"/>
          </a:solidFill>
          <a:ln w="28575">
            <a:solidFill>
              <a:srgbClr val="398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Sind transparente Routinen aufgebaut worden? </a:t>
            </a:r>
          </a:p>
        </p:txBody>
      </p:sp>
      <p:sp>
        <p:nvSpPr>
          <p:cNvPr id="9" name="Sprechblase: rechteckig mit abgerundeten Ecken 8">
            <a:extLst>
              <a:ext uri="{FF2B5EF4-FFF2-40B4-BE49-F238E27FC236}">
                <a16:creationId xmlns:a16="http://schemas.microsoft.com/office/drawing/2014/main" id="{294EEAA7-A281-818C-3D0A-3BEA6CEA8B1B}"/>
              </a:ext>
            </a:extLst>
          </p:cNvPr>
          <p:cNvSpPr/>
          <p:nvPr/>
        </p:nvSpPr>
        <p:spPr>
          <a:xfrm>
            <a:off x="9299958" y="1412510"/>
            <a:ext cx="2087836" cy="1050195"/>
          </a:xfrm>
          <a:prstGeom prst="wedgeRoundRectCallout">
            <a:avLst>
              <a:gd name="adj1" fmla="val -15298"/>
              <a:gd name="adj2" fmla="val 60857"/>
              <a:gd name="adj3" fmla="val 16667"/>
            </a:avLst>
          </a:prstGeom>
          <a:solidFill>
            <a:srgbClr val="B4DEE2"/>
          </a:solidFill>
          <a:ln w="28575">
            <a:solidFill>
              <a:srgbClr val="398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Erfahrungen wurden mit den Tools und Methoden gemacht?</a:t>
            </a:r>
          </a:p>
        </p:txBody>
      </p:sp>
      <p:sp>
        <p:nvSpPr>
          <p:cNvPr id="13" name="Sprechblase: rechteckig mit abgerundeten Ecken 12">
            <a:extLst>
              <a:ext uri="{FF2B5EF4-FFF2-40B4-BE49-F238E27FC236}">
                <a16:creationId xmlns:a16="http://schemas.microsoft.com/office/drawing/2014/main" id="{045E8702-9625-D6C9-4D0B-6F6D0AA386BA}"/>
              </a:ext>
            </a:extLst>
          </p:cNvPr>
          <p:cNvSpPr/>
          <p:nvPr/>
        </p:nvSpPr>
        <p:spPr>
          <a:xfrm>
            <a:off x="1130838" y="1412510"/>
            <a:ext cx="1905249" cy="1050194"/>
          </a:xfrm>
          <a:prstGeom prst="wedgeRoundRectCallout">
            <a:avLst>
              <a:gd name="adj1" fmla="val 23203"/>
              <a:gd name="adj2" fmla="val 63677"/>
              <a:gd name="adj3" fmla="val 16667"/>
            </a:avLst>
          </a:prstGeom>
          <a:solidFill>
            <a:srgbClr val="B4DEE2"/>
          </a:solidFill>
          <a:ln w="28575">
            <a:solidFill>
              <a:srgbClr val="3988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Waren die Datenbeschaffung und Datenaufbereitung zufriedenstellend? </a:t>
            </a:r>
          </a:p>
        </p:txBody>
      </p:sp>
      <p:graphicFrame>
        <p:nvGraphicFramePr>
          <p:cNvPr id="4" name="Tabelle 3">
            <a:extLst>
              <a:ext uri="{FF2B5EF4-FFF2-40B4-BE49-F238E27FC236}">
                <a16:creationId xmlns:a16="http://schemas.microsoft.com/office/drawing/2014/main" id="{BE80F5C9-55E3-02A5-F5EB-B17FA0D9E9F7}"/>
              </a:ext>
            </a:extLst>
          </p:cNvPr>
          <p:cNvGraphicFramePr>
            <a:graphicFrameLocks noGrp="1"/>
          </p:cNvGraphicFramePr>
          <p:nvPr>
            <p:extLst>
              <p:ext uri="{D42A27DB-BD31-4B8C-83A1-F6EECF244321}">
                <p14:modId xmlns:p14="http://schemas.microsoft.com/office/powerpoint/2010/main" val="3150501742"/>
              </p:ext>
            </p:extLst>
          </p:nvPr>
        </p:nvGraphicFramePr>
        <p:xfrm>
          <a:off x="1130838" y="2797200"/>
          <a:ext cx="1905249" cy="3201102"/>
        </p:xfrm>
        <a:graphic>
          <a:graphicData uri="http://schemas.openxmlformats.org/drawingml/2006/table">
            <a:tbl>
              <a:tblPr firstRow="1" bandRow="1">
                <a:tableStyleId>{2D5ABB26-0587-4C30-8999-92F81FD0307C}</a:tableStyleId>
              </a:tblPr>
              <a:tblGrid>
                <a:gridCol w="190524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5" name="Tabelle 4">
            <a:extLst>
              <a:ext uri="{FF2B5EF4-FFF2-40B4-BE49-F238E27FC236}">
                <a16:creationId xmlns:a16="http://schemas.microsoft.com/office/drawing/2014/main" id="{9EA56F0C-4365-09BB-127B-EEDA72082A9E}"/>
              </a:ext>
            </a:extLst>
          </p:cNvPr>
          <p:cNvGraphicFramePr>
            <a:graphicFrameLocks noGrp="1"/>
          </p:cNvGraphicFramePr>
          <p:nvPr>
            <p:extLst>
              <p:ext uri="{D42A27DB-BD31-4B8C-83A1-F6EECF244321}">
                <p14:modId xmlns:p14="http://schemas.microsoft.com/office/powerpoint/2010/main" val="2374311075"/>
              </p:ext>
            </p:extLst>
          </p:nvPr>
        </p:nvGraphicFramePr>
        <p:xfrm>
          <a:off x="3711129" y="2797200"/>
          <a:ext cx="1905249" cy="3201102"/>
        </p:xfrm>
        <a:graphic>
          <a:graphicData uri="http://schemas.openxmlformats.org/drawingml/2006/table">
            <a:tbl>
              <a:tblPr firstRow="1" bandRow="1">
                <a:tableStyleId>{2D5ABB26-0587-4C30-8999-92F81FD0307C}</a:tableStyleId>
              </a:tblPr>
              <a:tblGrid>
                <a:gridCol w="190524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D2608796-DEE8-B595-C92A-56679D872D7B}"/>
              </a:ext>
            </a:extLst>
          </p:cNvPr>
          <p:cNvGraphicFramePr>
            <a:graphicFrameLocks noGrp="1"/>
          </p:cNvGraphicFramePr>
          <p:nvPr>
            <p:extLst>
              <p:ext uri="{D42A27DB-BD31-4B8C-83A1-F6EECF244321}">
                <p14:modId xmlns:p14="http://schemas.microsoft.com/office/powerpoint/2010/main" val="4132122438"/>
              </p:ext>
            </p:extLst>
          </p:nvPr>
        </p:nvGraphicFramePr>
        <p:xfrm>
          <a:off x="6291420" y="2797200"/>
          <a:ext cx="2291256" cy="3201102"/>
        </p:xfrm>
        <a:graphic>
          <a:graphicData uri="http://schemas.openxmlformats.org/drawingml/2006/table">
            <a:tbl>
              <a:tblPr firstRow="1" bandRow="1">
                <a:tableStyleId>{2D5ABB26-0587-4C30-8999-92F81FD0307C}</a:tableStyleId>
              </a:tblPr>
              <a:tblGrid>
                <a:gridCol w="229125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14" name="Tabelle 13">
            <a:extLst>
              <a:ext uri="{FF2B5EF4-FFF2-40B4-BE49-F238E27FC236}">
                <a16:creationId xmlns:a16="http://schemas.microsoft.com/office/drawing/2014/main" id="{3F703C90-3A2D-4D7A-3CDF-DFCF09B05D23}"/>
              </a:ext>
            </a:extLst>
          </p:cNvPr>
          <p:cNvGraphicFramePr>
            <a:graphicFrameLocks noGrp="1"/>
          </p:cNvGraphicFramePr>
          <p:nvPr>
            <p:extLst>
              <p:ext uri="{D42A27DB-BD31-4B8C-83A1-F6EECF244321}">
                <p14:modId xmlns:p14="http://schemas.microsoft.com/office/powerpoint/2010/main" val="2072488238"/>
              </p:ext>
            </p:extLst>
          </p:nvPr>
        </p:nvGraphicFramePr>
        <p:xfrm>
          <a:off x="9285878" y="2797200"/>
          <a:ext cx="2101916" cy="3201102"/>
        </p:xfrm>
        <a:graphic>
          <a:graphicData uri="http://schemas.openxmlformats.org/drawingml/2006/table">
            <a:tbl>
              <a:tblPr firstRow="1" bandRow="1">
                <a:tableStyleId>{2D5ABB26-0587-4C30-8999-92F81FD0307C}</a:tableStyleId>
              </a:tblPr>
              <a:tblGrid>
                <a:gridCol w="210191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2012535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CCC4-C77E-73EE-DFC5-2A7EBC28451B}"/>
              </a:ext>
            </a:extLst>
          </p:cNvPr>
          <p:cNvSpPr>
            <a:spLocks noGrp="1"/>
          </p:cNvSpPr>
          <p:nvPr>
            <p:ph type="title"/>
          </p:nvPr>
        </p:nvSpPr>
        <p:spPr/>
        <p:txBody>
          <a:bodyPr/>
          <a:lstStyle/>
          <a:p>
            <a:r>
              <a:rPr lang="de-DE" dirty="0"/>
              <a:t>Etappe 3 – Treibhausgase bilanzieren</a:t>
            </a:r>
          </a:p>
        </p:txBody>
      </p:sp>
      <p:sp>
        <p:nvSpPr>
          <p:cNvPr id="3" name="Foliennummernplatzhalter 2">
            <a:extLst>
              <a:ext uri="{FF2B5EF4-FFF2-40B4-BE49-F238E27FC236}">
                <a16:creationId xmlns:a16="http://schemas.microsoft.com/office/drawing/2014/main" id="{541F1D62-66EF-AE16-B105-CC9F0F02BAE5}"/>
              </a:ext>
            </a:extLst>
          </p:cNvPr>
          <p:cNvSpPr>
            <a:spLocks noGrp="1"/>
          </p:cNvSpPr>
          <p:nvPr>
            <p:ph type="sldNum" sz="quarter" idx="4"/>
          </p:nvPr>
        </p:nvSpPr>
        <p:spPr/>
        <p:txBody>
          <a:bodyPr/>
          <a:lstStyle/>
          <a:p>
            <a:pPr algn="l"/>
            <a:r>
              <a:rPr lang="de-DE"/>
              <a:t>Seite </a:t>
            </a:r>
            <a:fld id="{116EDF81-E62B-6D4E-87B5-2A3890D58C7C}" type="slidenum">
              <a:rPr lang="de-DE" smtClean="0"/>
              <a:pPr algn="l"/>
              <a:t>9</a:t>
            </a:fld>
            <a:endParaRPr lang="de-DE" dirty="0"/>
          </a:p>
        </p:txBody>
      </p:sp>
      <p:sp>
        <p:nvSpPr>
          <p:cNvPr id="10" name="Sprechblase: rechteckig mit abgerundeten Ecken 9">
            <a:extLst>
              <a:ext uri="{FF2B5EF4-FFF2-40B4-BE49-F238E27FC236}">
                <a16:creationId xmlns:a16="http://schemas.microsoft.com/office/drawing/2014/main" id="{DDF1934C-ED05-683A-CEE5-6CE95DE52CC5}"/>
              </a:ext>
            </a:extLst>
          </p:cNvPr>
          <p:cNvSpPr/>
          <p:nvPr/>
        </p:nvSpPr>
        <p:spPr>
          <a:xfrm>
            <a:off x="7827149" y="1477156"/>
            <a:ext cx="1348903" cy="1077975"/>
          </a:xfrm>
          <a:prstGeom prst="wedgeRoundRectCallout">
            <a:avLst>
              <a:gd name="adj1" fmla="val -22041"/>
              <a:gd name="adj2" fmla="val 61482"/>
              <a:gd name="adj3" fmla="val 16667"/>
            </a:avLst>
          </a:prstGeom>
          <a:solidFill>
            <a:srgbClr val="B4DEE2"/>
          </a:solidFill>
          <a:ln w="28575">
            <a:solidFill>
              <a:srgbClr val="39889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Was muss verbessert werden?</a:t>
            </a:r>
          </a:p>
        </p:txBody>
      </p:sp>
      <p:sp>
        <p:nvSpPr>
          <p:cNvPr id="11" name="Sprechblase: rechteckig mit abgerundeten Ecken 10">
            <a:extLst>
              <a:ext uri="{FF2B5EF4-FFF2-40B4-BE49-F238E27FC236}">
                <a16:creationId xmlns:a16="http://schemas.microsoft.com/office/drawing/2014/main" id="{66DC2434-13A2-E944-CF25-09D14EB3F719}"/>
              </a:ext>
            </a:extLst>
          </p:cNvPr>
          <p:cNvSpPr/>
          <p:nvPr/>
        </p:nvSpPr>
        <p:spPr>
          <a:xfrm>
            <a:off x="4838633" y="1477156"/>
            <a:ext cx="1995177" cy="1077975"/>
          </a:xfrm>
          <a:prstGeom prst="wedgeRoundRectCallout">
            <a:avLst>
              <a:gd name="adj1" fmla="val 20661"/>
              <a:gd name="adj2" fmla="val 60762"/>
              <a:gd name="adj3" fmla="val 16667"/>
            </a:avLst>
          </a:prstGeom>
          <a:solidFill>
            <a:srgbClr val="B4DEE2"/>
          </a:solidFill>
          <a:ln w="28575">
            <a:solidFill>
              <a:srgbClr val="39889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Ist die Dateneingabe zur Bilanzierung für das Folgejahr garantiert?</a:t>
            </a:r>
          </a:p>
        </p:txBody>
      </p:sp>
      <p:sp>
        <p:nvSpPr>
          <p:cNvPr id="12" name="Sprechblase: rechteckig mit abgerundeten Ecken 11">
            <a:extLst>
              <a:ext uri="{FF2B5EF4-FFF2-40B4-BE49-F238E27FC236}">
                <a16:creationId xmlns:a16="http://schemas.microsoft.com/office/drawing/2014/main" id="{A425FE1A-BD18-750D-F401-42679135371B}"/>
              </a:ext>
            </a:extLst>
          </p:cNvPr>
          <p:cNvSpPr/>
          <p:nvPr/>
        </p:nvSpPr>
        <p:spPr>
          <a:xfrm>
            <a:off x="1130838" y="1477155"/>
            <a:ext cx="2714456" cy="1077975"/>
          </a:xfrm>
          <a:prstGeom prst="wedgeRoundRectCallout">
            <a:avLst>
              <a:gd name="adj1" fmla="val -21768"/>
              <a:gd name="adj2" fmla="val 66051"/>
              <a:gd name="adj3" fmla="val 16667"/>
            </a:avLst>
          </a:prstGeom>
          <a:solidFill>
            <a:srgbClr val="B4DEE2"/>
          </a:solidFill>
          <a:ln w="28575">
            <a:solidFill>
              <a:srgbClr val="398891"/>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400" dirty="0">
                <a:solidFill>
                  <a:schemeClr val="tx1"/>
                </a:solidFill>
                <a:latin typeface="Aptos Narrow" panose="020B0004020202020204" pitchFamily="34" charset="0"/>
              </a:rPr>
              <a:t>Welche Schwierigkeiten tauchten in der Darstellung oder Kommunikation mit Akteuren auf?</a:t>
            </a:r>
          </a:p>
        </p:txBody>
      </p:sp>
      <p:graphicFrame>
        <p:nvGraphicFramePr>
          <p:cNvPr id="4" name="Tabelle 3">
            <a:extLst>
              <a:ext uri="{FF2B5EF4-FFF2-40B4-BE49-F238E27FC236}">
                <a16:creationId xmlns:a16="http://schemas.microsoft.com/office/drawing/2014/main" id="{3D7A9FF8-1BC2-59A6-C131-1480BC17379D}"/>
              </a:ext>
            </a:extLst>
          </p:cNvPr>
          <p:cNvGraphicFramePr>
            <a:graphicFrameLocks noGrp="1"/>
          </p:cNvGraphicFramePr>
          <p:nvPr>
            <p:extLst>
              <p:ext uri="{D42A27DB-BD31-4B8C-83A1-F6EECF244321}">
                <p14:modId xmlns:p14="http://schemas.microsoft.com/office/powerpoint/2010/main" val="367030869"/>
              </p:ext>
            </p:extLst>
          </p:nvPr>
        </p:nvGraphicFramePr>
        <p:xfrm>
          <a:off x="1130838" y="2781777"/>
          <a:ext cx="2714456" cy="3201102"/>
        </p:xfrm>
        <a:graphic>
          <a:graphicData uri="http://schemas.openxmlformats.org/drawingml/2006/table">
            <a:tbl>
              <a:tblPr firstRow="1" bandRow="1">
                <a:tableStyleId>{2D5ABB26-0587-4C30-8999-92F81FD0307C}</a:tableStyleId>
              </a:tblPr>
              <a:tblGrid>
                <a:gridCol w="2714456">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5" name="Tabelle 4">
            <a:extLst>
              <a:ext uri="{FF2B5EF4-FFF2-40B4-BE49-F238E27FC236}">
                <a16:creationId xmlns:a16="http://schemas.microsoft.com/office/drawing/2014/main" id="{28D489CB-F7D3-03AA-E386-97F740D9877E}"/>
              </a:ext>
            </a:extLst>
          </p:cNvPr>
          <p:cNvGraphicFramePr>
            <a:graphicFrameLocks noGrp="1"/>
          </p:cNvGraphicFramePr>
          <p:nvPr>
            <p:extLst>
              <p:ext uri="{D42A27DB-BD31-4B8C-83A1-F6EECF244321}">
                <p14:modId xmlns:p14="http://schemas.microsoft.com/office/powerpoint/2010/main" val="3567423344"/>
              </p:ext>
            </p:extLst>
          </p:nvPr>
        </p:nvGraphicFramePr>
        <p:xfrm>
          <a:off x="4838633" y="2787928"/>
          <a:ext cx="2402701" cy="3201102"/>
        </p:xfrm>
        <a:graphic>
          <a:graphicData uri="http://schemas.openxmlformats.org/drawingml/2006/table">
            <a:tbl>
              <a:tblPr firstRow="1" bandRow="1">
                <a:tableStyleId>{2D5ABB26-0587-4C30-8999-92F81FD0307C}</a:tableStyleId>
              </a:tblPr>
              <a:tblGrid>
                <a:gridCol w="2402701">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graphicFrame>
        <p:nvGraphicFramePr>
          <p:cNvPr id="7" name="Tabelle 6">
            <a:extLst>
              <a:ext uri="{FF2B5EF4-FFF2-40B4-BE49-F238E27FC236}">
                <a16:creationId xmlns:a16="http://schemas.microsoft.com/office/drawing/2014/main" id="{D528DF51-185D-290B-107A-7851D21466E6}"/>
              </a:ext>
            </a:extLst>
          </p:cNvPr>
          <p:cNvGraphicFramePr>
            <a:graphicFrameLocks noGrp="1"/>
          </p:cNvGraphicFramePr>
          <p:nvPr>
            <p:extLst>
              <p:ext uri="{D42A27DB-BD31-4B8C-83A1-F6EECF244321}">
                <p14:modId xmlns:p14="http://schemas.microsoft.com/office/powerpoint/2010/main" val="3400159486"/>
              </p:ext>
            </p:extLst>
          </p:nvPr>
        </p:nvGraphicFramePr>
        <p:xfrm>
          <a:off x="7827149" y="2774958"/>
          <a:ext cx="2854249" cy="3201102"/>
        </p:xfrm>
        <a:graphic>
          <a:graphicData uri="http://schemas.openxmlformats.org/drawingml/2006/table">
            <a:tbl>
              <a:tblPr firstRow="1" bandRow="1">
                <a:tableStyleId>{2D5ABB26-0587-4C30-8999-92F81FD0307C}</a:tableStyleId>
              </a:tblPr>
              <a:tblGrid>
                <a:gridCol w="2854249">
                  <a:extLst>
                    <a:ext uri="{9D8B030D-6E8A-4147-A177-3AD203B41FA5}">
                      <a16:colId xmlns:a16="http://schemas.microsoft.com/office/drawing/2014/main" val="649720633"/>
                    </a:ext>
                  </a:extLst>
                </a:gridCol>
              </a:tblGrid>
              <a:tr h="272556">
                <a:tc>
                  <a:txBody>
                    <a:bodyPr/>
                    <a:lstStyle/>
                    <a:p>
                      <a:pPr algn="l"/>
                      <a:endParaRPr lang="de-DE" sz="1100" kern="1200" dirty="0">
                        <a:solidFill>
                          <a:schemeClr val="tx1"/>
                        </a:solidFill>
                        <a:latin typeface="Bradley Hand ITC" panose="03070402050302030203" pitchFamily="66" charset="0"/>
                        <a:ea typeface="+mn-ea"/>
                        <a:cs typeface="+mn-cs"/>
                      </a:endParaRPr>
                    </a:p>
                  </a:txBody>
                  <a:tcPr marT="180000" marB="0">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787389042"/>
                  </a:ext>
                </a:extLst>
              </a:tr>
              <a:tr h="2558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2798778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14937069"/>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468546374"/>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611143786"/>
                  </a:ext>
                </a:extLst>
              </a:tr>
              <a:tr h="326266">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69230275"/>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212346510"/>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3153019201"/>
                  </a:ext>
                </a:extLst>
              </a:tr>
              <a:tr h="359697">
                <a:tc>
                  <a:txBody>
                    <a:bodyPr/>
                    <a:lstStyle/>
                    <a:p>
                      <a:endParaRPr lang="de-DE" sz="1100" kern="1200" dirty="0">
                        <a:solidFill>
                          <a:schemeClr val="tx1"/>
                        </a:solidFill>
                        <a:latin typeface="Bradley Hand ITC" panose="03070402050302030203" pitchFamily="66" charset="0"/>
                        <a:ea typeface="+mn-ea"/>
                        <a:cs typeface="+mn-cs"/>
                      </a:endParaRPr>
                    </a:p>
                  </a:txBody>
                  <a:tcPr marT="180000" marB="0">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2406385565"/>
                  </a:ext>
                </a:extLst>
              </a:tr>
            </a:tbl>
          </a:graphicData>
        </a:graphic>
      </p:graphicFrame>
    </p:spTree>
    <p:extLst>
      <p:ext uri="{BB962C8B-B14F-4D97-AF65-F5344CB8AC3E}">
        <p14:creationId xmlns:p14="http://schemas.microsoft.com/office/powerpoint/2010/main" val="51995971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nutzerdefiniert 2">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halt">
  <a:themeElements>
    <a:clrScheme name="ifeu_Farben">
      <a:dk1>
        <a:srgbClr val="000000"/>
      </a:dk1>
      <a:lt1>
        <a:srgbClr val="FFFFFF"/>
      </a:lt1>
      <a:dk2>
        <a:srgbClr val="003746"/>
      </a:dk2>
      <a:lt2>
        <a:srgbClr val="A2C5D3"/>
      </a:lt2>
      <a:accent1>
        <a:srgbClr val="93C120"/>
      </a:accent1>
      <a:accent2>
        <a:srgbClr val="DEDC00"/>
      </a:accent2>
      <a:accent3>
        <a:srgbClr val="00609C"/>
      </a:accent3>
      <a:accent4>
        <a:srgbClr val="A2C5D3"/>
      </a:accent4>
      <a:accent5>
        <a:srgbClr val="978B87"/>
      </a:accent5>
      <a:accent6>
        <a:srgbClr val="4C2F48"/>
      </a:accent6>
      <a:hlink>
        <a:srgbClr val="93C120"/>
      </a:hlink>
      <a:folHlink>
        <a:srgbClr val="2F4E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400" dirty="0"/>
        </a:defPPr>
      </a:lstStyle>
    </a:txDef>
  </a:objectDefaults>
  <a:extraClrSchemeLst/>
  <a:extLst>
    <a:ext uri="{05A4C25C-085E-4340-85A3-A5531E510DB2}">
      <thm15:themeFamily xmlns:thm15="http://schemas.microsoft.com/office/thememl/2012/main" name="211118_ifeu_partnerlogos.potx  -  Schreibgeschützt" id="{ECC7A9E6-10E7-4DFB-AE8C-08616CE1DFD5}" vid="{C5C13899-607B-4B7C-A9E3-376965DDC25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1291</Words>
  <Application>Microsoft Office PowerPoint</Application>
  <PresentationFormat>Breitbild</PresentationFormat>
  <Paragraphs>179</Paragraphs>
  <Slides>16</Slides>
  <Notes>16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16</vt:i4>
      </vt:variant>
    </vt:vector>
  </HeadingPairs>
  <TitlesOfParts>
    <vt:vector size="25" baseType="lpstr">
      <vt:lpstr>Aptos Light</vt:lpstr>
      <vt:lpstr>Aptos Narrow</vt:lpstr>
      <vt:lpstr>Arial</vt:lpstr>
      <vt:lpstr>Bradley Hand ITC</vt:lpstr>
      <vt:lpstr>Calibri</vt:lpstr>
      <vt:lpstr>Segoe UI</vt:lpstr>
      <vt:lpstr>Symbol</vt:lpstr>
      <vt:lpstr>Office</vt:lpstr>
      <vt:lpstr>1_Inhalt</vt:lpstr>
      <vt:lpstr>PowerPoint-Präsentation</vt:lpstr>
      <vt:lpstr>Verwendungshinweise</vt:lpstr>
      <vt:lpstr>9 Etappen – 1 Ziel </vt:lpstr>
      <vt:lpstr>Etappen – Wo stehen wir? </vt:lpstr>
      <vt:lpstr>Die Etappen im Plan-Do-Check-Act Zyklus</vt:lpstr>
      <vt:lpstr>Etappe 1 – Organisation aufbauen</vt:lpstr>
      <vt:lpstr>Etappe 2 – Anwendungsbereich definieren</vt:lpstr>
      <vt:lpstr>Etappe 3 – Treibhausgase bilanzieren</vt:lpstr>
      <vt:lpstr>Etappe 3 – Treibhausgase bilanzieren</vt:lpstr>
      <vt:lpstr>Etappe 4 – Ziele formulieren</vt:lpstr>
      <vt:lpstr>Etappe 5 – Maßnahmen umsetzen</vt:lpstr>
      <vt:lpstr>Etappe 6 – Verantworten statt kompensieren</vt:lpstr>
      <vt:lpstr>Etappe 7 – Kommunizieren</vt:lpstr>
      <vt:lpstr>Etappe 8 – Überprüfen</vt:lpstr>
      <vt:lpstr>Etappe 9 – Anpassen</vt:lpstr>
      <vt:lpstr>PowerPoint-Präsentation</vt:lpstr>
    </vt:vector>
  </TitlesOfParts>
  <Company>Leipziger Institut für Energie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Marion Elle</dc:creator>
  <cp:lastModifiedBy>Marion Elle</cp:lastModifiedBy>
  <cp:revision>74</cp:revision>
  <cp:lastPrinted>2024-09-17T09:25:31Z</cp:lastPrinted>
  <dcterms:created xsi:type="dcterms:W3CDTF">2024-09-13T15:28:43Z</dcterms:created>
  <dcterms:modified xsi:type="dcterms:W3CDTF">2024-12-30T10:48:58Z</dcterms:modified>
</cp:coreProperties>
</file>