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23"/>
  </p:notesMasterIdLst>
  <p:sldIdLst>
    <p:sldId id="284" r:id="rId2"/>
    <p:sldId id="292" r:id="rId3"/>
    <p:sldId id="283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60" r:id="rId12"/>
    <p:sldId id="257" r:id="rId13"/>
    <p:sldId id="259" r:id="rId14"/>
    <p:sldId id="263" r:id="rId15"/>
    <p:sldId id="261" r:id="rId16"/>
    <p:sldId id="294" r:id="rId17"/>
    <p:sldId id="296" r:id="rId18"/>
    <p:sldId id="295" r:id="rId19"/>
    <p:sldId id="297" r:id="rId20"/>
    <p:sldId id="298" r:id="rId21"/>
    <p:sldId id="299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88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14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BA4"/>
    <a:srgbClr val="11B9EB"/>
    <a:srgbClr val="3B4A72"/>
    <a:srgbClr val="C9AC8D"/>
    <a:srgbClr val="B0BCDE"/>
    <a:srgbClr val="00B5E9"/>
    <a:srgbClr val="C7E59E"/>
    <a:srgbClr val="BBDC9E"/>
    <a:srgbClr val="0D6A68"/>
    <a:srgbClr val="849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88" y="176"/>
      </p:cViewPr>
      <p:guideLst>
        <p:guide pos="688"/>
        <p:guide pos="257"/>
        <p:guide orient="horz" pos="1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52BE-31B4-418D-A5C0-2F7B35BC755F}" type="datetimeFigureOut">
              <a:rPr lang="de-DE" smtClean="0"/>
              <a:t>17.01.25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0C27-2189-4FED-8FDA-00DAD7BD2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20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solidFill>
          <a:srgbClr val="2A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AFCFFD-05AE-8393-1CE9-D45EF0340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968"/>
          <a:stretch/>
        </p:blipFill>
        <p:spPr>
          <a:xfrm>
            <a:off x="-1" y="4991041"/>
            <a:ext cx="12211393" cy="1866959"/>
          </a:xfrm>
          <a:prstGeom prst="rect">
            <a:avLst/>
          </a:prstGeom>
        </p:spPr>
      </p:pic>
      <p:pic>
        <p:nvPicPr>
          <p:cNvPr id="5" name="Grafik 4" descr="Ein Bild, das Text, Visitenkarte, Screenshot, Schrift enthält.">
            <a:extLst>
              <a:ext uri="{FF2B5EF4-FFF2-40B4-BE49-F238E27FC236}">
                <a16:creationId xmlns:a16="http://schemas.microsoft.com/office/drawing/2014/main" id="{5DA4F37A-7FB6-F652-C578-D249DF4C0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049" y="5165390"/>
            <a:ext cx="2914375" cy="126459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D8EE63B-BB8F-2B12-2204-3CEAB866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866959"/>
            <a:ext cx="9144000" cy="744596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rgbClr val="7ABAA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E71B2F-B80D-729A-691E-14028DBE06AF}"/>
              </a:ext>
            </a:extLst>
          </p:cNvPr>
          <p:cNvSpPr txBox="1">
            <a:spLocks/>
          </p:cNvSpPr>
          <p:nvPr userDrawn="1"/>
        </p:nvSpPr>
        <p:spPr>
          <a:xfrm>
            <a:off x="390696" y="1260822"/>
            <a:ext cx="9144000" cy="74459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ABA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0" dirty="0">
                <a:solidFill>
                  <a:schemeClr val="bg1"/>
                </a:solidFill>
              </a:rPr>
              <a:t>IkKa- Instrumente für kommunale Klimaschutzarbeit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062E75-F7A4-0E78-C3F4-BC3A5E0E9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25" y="5156214"/>
            <a:ext cx="4749117" cy="10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6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9C5B7E-BB72-0009-A18C-0C5C9798B29B}"/>
              </a:ext>
            </a:extLst>
          </p:cNvPr>
          <p:cNvSpPr/>
          <p:nvPr userDrawn="1"/>
        </p:nvSpPr>
        <p:spPr>
          <a:xfrm>
            <a:off x="0" y="0"/>
            <a:ext cx="5465618" cy="6858000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C8135AD-3C79-8108-DDC9-C6BABC63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96" y="3129903"/>
            <a:ext cx="51520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4" name="Grafik 3" descr="Ein Bild, das Screenshot, Darstellung, Design enthält.&#10;&#10;Automatisch generierte Beschreibung">
            <a:extLst>
              <a:ext uri="{FF2B5EF4-FFF2-40B4-BE49-F238E27FC236}">
                <a16:creationId xmlns:a16="http://schemas.microsoft.com/office/drawing/2014/main" id="{C30628CA-C844-9891-DE91-603283C05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61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7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94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_Inhalt_eine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8A0319EA-3286-044D-83C2-2CB9A4C45B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646713"/>
            <a:ext cx="10658474" cy="3852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D25BFD-9446-CE45-B234-49B2E2E27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1856" y="6503751"/>
            <a:ext cx="972000" cy="2456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/>
              <a:t>Seite </a:t>
            </a:r>
            <a:fld id="{116EDF81-E62B-6D4E-87B5-2A3890D58C7C}" type="slidenum">
              <a:rPr lang="de-DE" smtClean="0"/>
              <a:pPr algn="l"/>
              <a:t>‹Nr.›</a:t>
            </a:fld>
            <a:endParaRPr lang="de-DE" sz="11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2F6AE76-7D06-274A-A2AC-7EBCC198E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476251"/>
            <a:ext cx="10658475" cy="3603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Überschrift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48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5E31E4-9FA2-7B48-BC98-E15AE8313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1856" y="6503751"/>
            <a:ext cx="972000" cy="2456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/>
              <a:t>Seite </a:t>
            </a:r>
            <a:fld id="{116EDF81-E62B-6D4E-87B5-2A3890D58C7C}" type="slidenum">
              <a:rPr lang="de-DE" smtClean="0"/>
              <a:pPr algn="l"/>
              <a:t>‹Nr.›</a:t>
            </a:fld>
            <a:endParaRPr lang="de-DE" sz="11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C5D7F36-C918-0743-BBD3-78B05270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476250"/>
            <a:ext cx="10658475" cy="5606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796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C58410-1B7C-40A7-BE8F-E624096DC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0972" y="6446447"/>
            <a:ext cx="667912" cy="24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rgbClr val="8DC31A"/>
                </a:solidFill>
              </a:defRPr>
            </a:lvl1pPr>
          </a:lstStyle>
          <a:p>
            <a:pPr algn="l"/>
            <a:r>
              <a:rPr lang="de-DE"/>
              <a:t>Seite </a:t>
            </a:r>
            <a:fld id="{116EDF81-E62B-6D4E-87B5-2A3890D58C7C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24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A44C0-CDF8-DC9B-4469-655D7A37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60FC97-BE07-9671-577B-9BA45DA8D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768511-17A2-FCDF-A2ED-7E35297A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D4E0-13C1-426E-857E-00600883D14C}" type="datetimeFigureOut">
              <a:rPr lang="de-DE" smtClean="0"/>
              <a:t>17.01.25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8076AD-0B57-915C-A4B5-E02B1287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577A1E-7F92-A334-2C56-F68ACFFE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60B1-57F0-41B9-8A6D-0CA8153428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0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bg>
      <p:bgPr>
        <a:solidFill>
          <a:srgbClr val="2A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AFCFFD-05AE-8393-1CE9-D45EF0340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968"/>
          <a:stretch/>
        </p:blipFill>
        <p:spPr>
          <a:xfrm>
            <a:off x="-1" y="4991041"/>
            <a:ext cx="12211393" cy="1866959"/>
          </a:xfrm>
          <a:prstGeom prst="rect">
            <a:avLst/>
          </a:prstGeom>
        </p:spPr>
      </p:pic>
      <p:pic>
        <p:nvPicPr>
          <p:cNvPr id="5" name="Grafik 4" descr="Ein Bild, das Text, Visitenkarte, Screenshot, Schrift enthält.">
            <a:extLst>
              <a:ext uri="{FF2B5EF4-FFF2-40B4-BE49-F238E27FC236}">
                <a16:creationId xmlns:a16="http://schemas.microsoft.com/office/drawing/2014/main" id="{5DA4F37A-7FB6-F652-C578-D249DF4C0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049" y="5165390"/>
            <a:ext cx="2914375" cy="12645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062E75-F7A4-0E78-C3F4-BC3A5E0E9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25" y="5156214"/>
            <a:ext cx="4749117" cy="10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6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7E1EFDA-211E-340F-5D1F-C4F98B100917}"/>
              </a:ext>
            </a:extLst>
          </p:cNvPr>
          <p:cNvSpPr/>
          <p:nvPr userDrawn="1"/>
        </p:nvSpPr>
        <p:spPr>
          <a:xfrm>
            <a:off x="-10160" y="1"/>
            <a:ext cx="12202160" cy="1132608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42C4791-2EC8-4878-205D-E44A356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00" y="318908"/>
            <a:ext cx="10515600" cy="557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D390A5-B1E2-C2C0-F6B3-BE2630538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926" y="6356051"/>
            <a:ext cx="667912" cy="2226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>
                <a:solidFill>
                  <a:srgbClr val="8DC31A"/>
                </a:solidFill>
              </a:defRPr>
            </a:lvl1pPr>
          </a:lstStyle>
          <a:p>
            <a:pPr algn="l"/>
            <a:r>
              <a:rPr lang="de-DE"/>
              <a:t>Seite </a:t>
            </a:r>
            <a:fld id="{116EDF81-E62B-6D4E-87B5-2A3890D58C7C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922850-5E07-460F-7ABD-203D66B6DA5D}"/>
              </a:ext>
            </a:extLst>
          </p:cNvPr>
          <p:cNvSpPr txBox="1"/>
          <p:nvPr userDrawn="1"/>
        </p:nvSpPr>
        <p:spPr>
          <a:xfrm>
            <a:off x="1237667" y="6354257"/>
            <a:ext cx="50913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 b="0" dirty="0">
                <a:solidFill>
                  <a:schemeClr val="tx2"/>
                </a:solidFill>
              </a:rPr>
              <a:t>IkKa – Instrumente für die kommunale Klimaschutzarbeit</a:t>
            </a:r>
            <a:r>
              <a:rPr lang="de-DE" sz="1100" b="0" baseline="0" dirty="0">
                <a:solidFill>
                  <a:schemeClr val="tx2"/>
                </a:solidFill>
              </a:rPr>
              <a:t> </a:t>
            </a:r>
            <a:endParaRPr lang="de-DE" sz="11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0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7E1EFDA-211E-340F-5D1F-C4F98B100917}"/>
              </a:ext>
            </a:extLst>
          </p:cNvPr>
          <p:cNvSpPr/>
          <p:nvPr userDrawn="1"/>
        </p:nvSpPr>
        <p:spPr>
          <a:xfrm>
            <a:off x="-10160" y="1"/>
            <a:ext cx="12202160" cy="1132608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42C4791-2EC8-4878-205D-E44A356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00" y="318908"/>
            <a:ext cx="10515600" cy="557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252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7E1EFDA-211E-340F-5D1F-C4F98B100917}"/>
              </a:ext>
            </a:extLst>
          </p:cNvPr>
          <p:cNvSpPr/>
          <p:nvPr userDrawn="1"/>
        </p:nvSpPr>
        <p:spPr>
          <a:xfrm>
            <a:off x="-10160" y="0"/>
            <a:ext cx="12202160" cy="1259671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14C030A-78ED-23E3-EDF9-3C3F08045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2274" y="10389"/>
            <a:ext cx="3458072" cy="1361211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2C05626-1B7B-3179-8695-AA857D9EC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926" y="6356051"/>
            <a:ext cx="667912" cy="2226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>
                <a:solidFill>
                  <a:srgbClr val="8DC31A"/>
                </a:solidFill>
              </a:defRPr>
            </a:lvl1pPr>
          </a:lstStyle>
          <a:p>
            <a:pPr algn="l"/>
            <a:r>
              <a:rPr lang="de-DE"/>
              <a:t>Seite </a:t>
            </a:r>
            <a:fld id="{116EDF81-E62B-6D4E-87B5-2A3890D58C7C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6D9C4C-D1D2-EC46-34A4-EC827C9DD473}"/>
              </a:ext>
            </a:extLst>
          </p:cNvPr>
          <p:cNvSpPr txBox="1"/>
          <p:nvPr userDrawn="1"/>
        </p:nvSpPr>
        <p:spPr>
          <a:xfrm>
            <a:off x="1237667" y="6354257"/>
            <a:ext cx="50913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 b="0" dirty="0">
                <a:solidFill>
                  <a:schemeClr val="tx2"/>
                </a:solidFill>
              </a:rPr>
              <a:t>IkKa – Instrumente für die kommunale Klimaschutzarbeit</a:t>
            </a:r>
            <a:r>
              <a:rPr lang="de-DE" sz="1100" b="0" baseline="0" dirty="0">
                <a:solidFill>
                  <a:schemeClr val="tx2"/>
                </a:solidFill>
              </a:rPr>
              <a:t> </a:t>
            </a:r>
            <a:endParaRPr lang="de-DE" sz="11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6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0211770-D169-659B-B9E7-987A438A1FF3}"/>
              </a:ext>
            </a:extLst>
          </p:cNvPr>
          <p:cNvSpPr/>
          <p:nvPr userDrawn="1"/>
        </p:nvSpPr>
        <p:spPr>
          <a:xfrm>
            <a:off x="1111826" y="1"/>
            <a:ext cx="11080173" cy="1111826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9F9AD72-2DC2-D1A8-BF18-1DFA7ABF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68" y="318907"/>
            <a:ext cx="10515600" cy="557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6D83FA3-1069-E94E-62B2-9669B111A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12400" cy="1112400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82EF6AC-434B-4747-3F79-8CC75CE77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926" y="6356051"/>
            <a:ext cx="667912" cy="2226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>
                <a:solidFill>
                  <a:srgbClr val="8DC31A"/>
                </a:solidFill>
              </a:defRPr>
            </a:lvl1pPr>
          </a:lstStyle>
          <a:p>
            <a:pPr algn="l"/>
            <a:r>
              <a:rPr lang="de-DE"/>
              <a:t>Seite </a:t>
            </a:r>
            <a:fld id="{116EDF81-E62B-6D4E-87B5-2A3890D58C7C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EEA96E-0F4B-B2DF-1B58-10CD6AC0FE31}"/>
              </a:ext>
            </a:extLst>
          </p:cNvPr>
          <p:cNvSpPr txBox="1"/>
          <p:nvPr userDrawn="1"/>
        </p:nvSpPr>
        <p:spPr>
          <a:xfrm>
            <a:off x="1237667" y="6354257"/>
            <a:ext cx="50913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 b="0" dirty="0">
                <a:solidFill>
                  <a:schemeClr val="tx2"/>
                </a:solidFill>
              </a:rPr>
              <a:t>IkKa – Instrumente für die kommunale Klimaschutzarbeit</a:t>
            </a:r>
            <a:r>
              <a:rPr lang="de-DE" sz="1100" b="0" baseline="0" dirty="0">
                <a:solidFill>
                  <a:schemeClr val="tx2"/>
                </a:solidFill>
              </a:rPr>
              <a:t> </a:t>
            </a:r>
            <a:endParaRPr lang="de-DE" sz="11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1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6534C79-ECD0-A7BC-F347-9D685C350F4A}"/>
              </a:ext>
            </a:extLst>
          </p:cNvPr>
          <p:cNvSpPr/>
          <p:nvPr userDrawn="1"/>
        </p:nvSpPr>
        <p:spPr>
          <a:xfrm>
            <a:off x="1111826" y="1"/>
            <a:ext cx="11080173" cy="1111826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BA9381-A577-D397-963A-ABF034C6B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11827" cy="111182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7025CBE-C024-508D-6643-7E4736C8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68" y="318907"/>
            <a:ext cx="10515600" cy="557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D0D1F07-4C89-9D8E-4C7F-24EBCF05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926" y="6356051"/>
            <a:ext cx="667912" cy="2226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>
                <a:solidFill>
                  <a:srgbClr val="8DC31A"/>
                </a:solidFill>
              </a:defRPr>
            </a:lvl1pPr>
          </a:lstStyle>
          <a:p>
            <a:pPr algn="l"/>
            <a:r>
              <a:rPr lang="de-DE"/>
              <a:t>Seite </a:t>
            </a:r>
            <a:fld id="{116EDF81-E62B-6D4E-87B5-2A3890D58C7C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755E99-6AA1-3483-AD48-E8B9127A5439}"/>
              </a:ext>
            </a:extLst>
          </p:cNvPr>
          <p:cNvSpPr txBox="1"/>
          <p:nvPr userDrawn="1"/>
        </p:nvSpPr>
        <p:spPr>
          <a:xfrm>
            <a:off x="1237667" y="6354257"/>
            <a:ext cx="50913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 b="0" dirty="0">
                <a:solidFill>
                  <a:schemeClr val="tx2"/>
                </a:solidFill>
              </a:rPr>
              <a:t>IkKa – Instrumente für die kommunale Klimaschutzarbeit</a:t>
            </a:r>
            <a:r>
              <a:rPr lang="de-DE" sz="1100" b="0" baseline="0" dirty="0">
                <a:solidFill>
                  <a:schemeClr val="tx2"/>
                </a:solidFill>
              </a:rPr>
              <a:t> </a:t>
            </a:r>
            <a:endParaRPr lang="de-DE" sz="11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41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9C5B7E-BB72-0009-A18C-0C5C9798B29B}"/>
              </a:ext>
            </a:extLst>
          </p:cNvPr>
          <p:cNvSpPr/>
          <p:nvPr userDrawn="1"/>
        </p:nvSpPr>
        <p:spPr>
          <a:xfrm>
            <a:off x="0" y="0"/>
            <a:ext cx="5465618" cy="6858000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C8135AD-3C79-8108-DDC9-C6BABC63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96" y="3129903"/>
            <a:ext cx="51520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70F455-0201-A075-DF2D-AD722C1F10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4641" y="0"/>
            <a:ext cx="681736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77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C3D880C-59E0-37F3-8849-F2D9212AC5D2}"/>
              </a:ext>
            </a:extLst>
          </p:cNvPr>
          <p:cNvSpPr/>
          <p:nvPr userDrawn="1"/>
        </p:nvSpPr>
        <p:spPr>
          <a:xfrm>
            <a:off x="0" y="0"/>
            <a:ext cx="5465618" cy="6858000"/>
          </a:xfrm>
          <a:prstGeom prst="rect">
            <a:avLst/>
          </a:prstGeom>
          <a:solidFill>
            <a:srgbClr val="2A2E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D6A46A3-52A7-0CFA-256E-FC977D42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96" y="3129903"/>
            <a:ext cx="51520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Grafik 4" descr="Ein Bild, das Screenshot, Kunst, Design, Darstellung enthält.&#10;&#10;Automatisch generierte Beschreibung">
            <a:extLst>
              <a:ext uri="{FF2B5EF4-FFF2-40B4-BE49-F238E27FC236}">
                <a16:creationId xmlns:a16="http://schemas.microsoft.com/office/drawing/2014/main" id="{9B5B5A0E-E4D7-5EAD-72D5-DB1C93ABB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61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1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9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45" r:id="rId2"/>
    <p:sldLayoutId id="2147483930" r:id="rId3"/>
    <p:sldLayoutId id="2147483944" r:id="rId4"/>
    <p:sldLayoutId id="2147483942" r:id="rId5"/>
    <p:sldLayoutId id="2147483658" r:id="rId6"/>
    <p:sldLayoutId id="2147483931" r:id="rId7"/>
    <p:sldLayoutId id="2147483661" r:id="rId8"/>
    <p:sldLayoutId id="2147483937" r:id="rId9"/>
    <p:sldLayoutId id="2147483936" r:id="rId10"/>
    <p:sldLayoutId id="2147483943" r:id="rId11"/>
    <p:sldLayoutId id="2147483946" r:id="rId12"/>
    <p:sldLayoutId id="2147483947" r:id="rId13"/>
    <p:sldLayoutId id="2147483948" r:id="rId14"/>
    <p:sldLayoutId id="214748394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086BBC5-2A44-9805-3F51-680880A2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87" y="499731"/>
            <a:ext cx="10850883" cy="55501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B7C8DD-2171-C77C-7FFA-C9B01B5726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581" y="6229456"/>
            <a:ext cx="375886" cy="3758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762323-1A2B-DE00-F4F7-89AE7DE9C7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174" y="6214090"/>
            <a:ext cx="896767" cy="379170"/>
          </a:xfrm>
          <a:prstGeom prst="rect">
            <a:avLst/>
          </a:prstGeom>
        </p:spPr>
      </p:pic>
      <p:pic>
        <p:nvPicPr>
          <p:cNvPr id="9" name="Grafik 8" descr="Ein Bild, das Text, Visitenkarte, Screenshot, Schrift enthält.&#10;&#10;Automatisch generierte Beschreibung">
            <a:extLst>
              <a:ext uri="{FF2B5EF4-FFF2-40B4-BE49-F238E27FC236}">
                <a16:creationId xmlns:a16="http://schemas.microsoft.com/office/drawing/2014/main" id="{3B9DE57A-B9E2-C3CB-4DC0-2059894074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099" y="5930942"/>
            <a:ext cx="1786901" cy="927058"/>
          </a:xfrm>
          <a:prstGeom prst="rect">
            <a:avLst/>
          </a:prstGeom>
        </p:spPr>
      </p:pic>
      <p:pic>
        <p:nvPicPr>
          <p:cNvPr id="10" name="Grafik 9" descr="Ein Bild, das Symbol, Grafiken, Kreis, Logo enthält.&#10;&#10;Automatisch generierte Beschreibung">
            <a:extLst>
              <a:ext uri="{FF2B5EF4-FFF2-40B4-BE49-F238E27FC236}">
                <a16:creationId xmlns:a16="http://schemas.microsoft.com/office/drawing/2014/main" id="{A9D16FC6-21D5-3EF2-D12B-28276DCED9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648" y="6224805"/>
            <a:ext cx="368455" cy="368455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826EA64-8766-894C-F9C0-30A2EFA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EB859C-C9BC-6EB9-A29F-1C7E55CF8D83}"/>
              </a:ext>
            </a:extLst>
          </p:cNvPr>
          <p:cNvSpPr txBox="1"/>
          <p:nvPr/>
        </p:nvSpPr>
        <p:spPr>
          <a:xfrm>
            <a:off x="543144" y="6255971"/>
            <a:ext cx="495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ie-leipzig.com/auf-dem-weg</a:t>
            </a:r>
          </a:p>
        </p:txBody>
      </p:sp>
    </p:spTree>
    <p:extLst>
      <p:ext uri="{BB962C8B-B14F-4D97-AF65-F5344CB8AC3E}">
        <p14:creationId xmlns:p14="http://schemas.microsoft.com/office/powerpoint/2010/main" val="32334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8B200E-B5EB-2FF9-F52A-CF0137C1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Visuelle Darstellungen einer treibhausgasneutralen Verwaltung mittels KI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590E5097-0A9B-581C-2E2D-D7697114ED41}"/>
              </a:ext>
            </a:extLst>
          </p:cNvPr>
          <p:cNvSpPr txBox="1">
            <a:spLocks/>
          </p:cNvSpPr>
          <p:nvPr/>
        </p:nvSpPr>
        <p:spPr>
          <a:xfrm>
            <a:off x="312242" y="4752515"/>
            <a:ext cx="4994864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Hinweis: für die Erstellung wurde die kostenfreie Version von Leonardo.AI genutzt. Die Darstellungen enthalten in Teilen verzerrte Elemente, Gegenstände, Gesichter und Schriftzüge.   </a:t>
            </a:r>
          </a:p>
        </p:txBody>
      </p:sp>
    </p:spTree>
    <p:extLst>
      <p:ext uri="{BB962C8B-B14F-4D97-AF65-F5344CB8AC3E}">
        <p14:creationId xmlns:p14="http://schemas.microsoft.com/office/powerpoint/2010/main" val="323436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Himmel, Wolke, draußen, Gebäude enthält.&#10;&#10;Automatisch generierte Beschreibung">
            <a:extLst>
              <a:ext uri="{FF2B5EF4-FFF2-40B4-BE49-F238E27FC236}">
                <a16:creationId xmlns:a16="http://schemas.microsoft.com/office/drawing/2014/main" id="{0E056ABE-6EEE-C047-DF84-BC16982F43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CF60C8-0F05-6FDD-0253-524EC99EDB64}"/>
              </a:ext>
            </a:extLst>
          </p:cNvPr>
          <p:cNvSpPr txBox="1"/>
          <p:nvPr/>
        </p:nvSpPr>
        <p:spPr>
          <a:xfrm>
            <a:off x="94967" y="6442964"/>
            <a:ext cx="25406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Erstellt mit Leonardo.AI, Oktober 2024</a:t>
            </a:r>
          </a:p>
        </p:txBody>
      </p:sp>
    </p:spTree>
    <p:extLst>
      <p:ext uri="{BB962C8B-B14F-4D97-AF65-F5344CB8AC3E}">
        <p14:creationId xmlns:p14="http://schemas.microsoft.com/office/powerpoint/2010/main" val="53816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Gebäude, Baum enthält.&#10;&#10;Automatisch generierte Beschreibung">
            <a:extLst>
              <a:ext uri="{FF2B5EF4-FFF2-40B4-BE49-F238E27FC236}">
                <a16:creationId xmlns:a16="http://schemas.microsoft.com/office/drawing/2014/main" id="{2F07CEFB-1018-1F2F-C7C0-F4509591A7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DDA36E-0384-E3FC-C107-11FF9573A795}"/>
              </a:ext>
            </a:extLst>
          </p:cNvPr>
          <p:cNvSpPr txBox="1"/>
          <p:nvPr/>
        </p:nvSpPr>
        <p:spPr>
          <a:xfrm>
            <a:off x="94967" y="6442964"/>
            <a:ext cx="25406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Erstellt mit Leonardo.AI, Oktober 2024</a:t>
            </a:r>
          </a:p>
        </p:txBody>
      </p:sp>
    </p:spTree>
    <p:extLst>
      <p:ext uri="{BB962C8B-B14F-4D97-AF65-F5344CB8AC3E}">
        <p14:creationId xmlns:p14="http://schemas.microsoft.com/office/powerpoint/2010/main" val="204883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Wolke, Landfahrzeug enthält.&#10;&#10;Automatisch generierte Beschreibung">
            <a:extLst>
              <a:ext uri="{FF2B5EF4-FFF2-40B4-BE49-F238E27FC236}">
                <a16:creationId xmlns:a16="http://schemas.microsoft.com/office/drawing/2014/main" id="{2C55BE23-2E9D-1D02-EC6B-B418FD4A69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" y="0"/>
            <a:ext cx="12133385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6DF27D-A982-DAFE-3C72-13049AC64BA7}"/>
              </a:ext>
            </a:extLst>
          </p:cNvPr>
          <p:cNvSpPr txBox="1"/>
          <p:nvPr/>
        </p:nvSpPr>
        <p:spPr>
          <a:xfrm>
            <a:off x="94967" y="6442964"/>
            <a:ext cx="25406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Erstellt mit Leonardo.AI, Oktober 2024</a:t>
            </a:r>
          </a:p>
        </p:txBody>
      </p:sp>
    </p:spTree>
    <p:extLst>
      <p:ext uri="{BB962C8B-B14F-4D97-AF65-F5344CB8AC3E}">
        <p14:creationId xmlns:p14="http://schemas.microsoft.com/office/powerpoint/2010/main" val="421238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Baum, Wolke, Himmel enthält.&#10;&#10;Automatisch generierte Beschreibung">
            <a:extLst>
              <a:ext uri="{FF2B5EF4-FFF2-40B4-BE49-F238E27FC236}">
                <a16:creationId xmlns:a16="http://schemas.microsoft.com/office/drawing/2014/main" id="{EE0F28A8-F49C-6F72-64FF-8453D683F1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" y="0"/>
            <a:ext cx="12133385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D1DEDE1-E5C2-D188-EEFD-A43B5ED6A695}"/>
              </a:ext>
            </a:extLst>
          </p:cNvPr>
          <p:cNvSpPr txBox="1"/>
          <p:nvPr/>
        </p:nvSpPr>
        <p:spPr>
          <a:xfrm>
            <a:off x="94967" y="6442964"/>
            <a:ext cx="25406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Erstellt mit Leonardo.AI, Oktober 2024</a:t>
            </a:r>
          </a:p>
        </p:txBody>
      </p:sp>
    </p:spTree>
    <p:extLst>
      <p:ext uri="{BB962C8B-B14F-4D97-AF65-F5344CB8AC3E}">
        <p14:creationId xmlns:p14="http://schemas.microsoft.com/office/powerpoint/2010/main" val="44895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Wolke, Baum enthält.&#10;&#10;Automatisch generierte Beschreibung">
            <a:extLst>
              <a:ext uri="{FF2B5EF4-FFF2-40B4-BE49-F238E27FC236}">
                <a16:creationId xmlns:a16="http://schemas.microsoft.com/office/drawing/2014/main" id="{BBEC0966-953E-8EF2-7603-85EDF11535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" y="0"/>
            <a:ext cx="12133385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FA7C6B9-D74C-C9B6-D0B5-225F1FE97E42}"/>
              </a:ext>
            </a:extLst>
          </p:cNvPr>
          <p:cNvSpPr txBox="1"/>
          <p:nvPr/>
        </p:nvSpPr>
        <p:spPr>
          <a:xfrm>
            <a:off x="94967" y="6442964"/>
            <a:ext cx="25406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Erstellt mit Leonardo.AI, Oktober 2024</a:t>
            </a:r>
          </a:p>
        </p:txBody>
      </p:sp>
    </p:spTree>
    <p:extLst>
      <p:ext uri="{BB962C8B-B14F-4D97-AF65-F5344CB8AC3E}">
        <p14:creationId xmlns:p14="http://schemas.microsoft.com/office/powerpoint/2010/main" val="268526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8B200E-B5EB-2FF9-F52A-CF0137C1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Visuelle Darstellungen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590E5097-0A9B-581C-2E2D-D7697114ED41}"/>
              </a:ext>
            </a:extLst>
          </p:cNvPr>
          <p:cNvSpPr txBox="1">
            <a:spLocks/>
          </p:cNvSpPr>
          <p:nvPr/>
        </p:nvSpPr>
        <p:spPr>
          <a:xfrm>
            <a:off x="312242" y="4752515"/>
            <a:ext cx="499486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Hinweis: Diese Darstellungen sind „Realutopien“, die durch </a:t>
            </a:r>
            <a:r>
              <a:rPr lang="de-DE" sz="1800" dirty="0" err="1"/>
              <a:t>Reinventing</a:t>
            </a:r>
            <a:r>
              <a:rPr lang="de-DE" sz="1800" dirty="0"/>
              <a:t> Society e.V.  Auf https://realutopien.info/visuals/ zur Verfügung gestellt werden. </a:t>
            </a:r>
          </a:p>
        </p:txBody>
      </p:sp>
    </p:spTree>
    <p:extLst>
      <p:ext uri="{BB962C8B-B14F-4D97-AF65-F5344CB8AC3E}">
        <p14:creationId xmlns:p14="http://schemas.microsoft.com/office/powerpoint/2010/main" val="287380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fik 5" descr="Ein Bild, das draußen, Wolke, Himmel, Baum enthält.&#10;&#10;Automatisch generierte Beschreibung">
            <a:extLst>
              <a:ext uri="{FF2B5EF4-FFF2-40B4-BE49-F238E27FC236}">
                <a16:creationId xmlns:a16="http://schemas.microsoft.com/office/drawing/2014/main" id="{FF29B903-6154-7A2B-1A72-5A3C53C6C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5938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F8FA534-EBD7-EBC7-9051-BCBB50DBE675}"/>
              </a:ext>
            </a:extLst>
          </p:cNvPr>
          <p:cNvSpPr txBox="1"/>
          <p:nvPr/>
        </p:nvSpPr>
        <p:spPr>
          <a:xfrm>
            <a:off x="-1524" y="6595108"/>
            <a:ext cx="12192000" cy="262892"/>
          </a:xfrm>
          <a:prstGeom prst="rect">
            <a:avLst/>
          </a:prstGeom>
          <a:solidFill>
            <a:srgbClr val="72BBA4"/>
          </a:solidFill>
        </p:spPr>
        <p:txBody>
          <a:bodyPr wrap="square">
            <a:spAutoFit/>
          </a:bodyPr>
          <a:lstStyle/>
          <a:p>
            <a:r>
              <a:rPr lang="de-DE" sz="1100" dirty="0"/>
              <a:t>Bildquelle: Dresden 2045 - </a:t>
            </a:r>
            <a:r>
              <a:rPr lang="de-DE" sz="1100" dirty="0" err="1"/>
              <a:t>Reinventing</a:t>
            </a:r>
            <a:r>
              <a:rPr lang="de-DE" sz="1100" dirty="0"/>
              <a:t> Society &amp; </a:t>
            </a:r>
            <a:r>
              <a:rPr lang="de-DE" sz="1100" dirty="0" err="1"/>
              <a:t>loomn</a:t>
            </a:r>
            <a:r>
              <a:rPr lang="de-DE" sz="1100" dirty="0"/>
              <a:t> </a:t>
            </a:r>
            <a:r>
              <a:rPr lang="de-DE" sz="1100" dirty="0" err="1"/>
              <a:t>architekturkommunikation</a:t>
            </a:r>
            <a:r>
              <a:rPr lang="de-DE" sz="1100" dirty="0"/>
              <a:t> (CC BY NC-SA 4.0, Vorherbild: </a:t>
            </a:r>
            <a:r>
              <a:rPr lang="de-DE" sz="1100" dirty="0" err="1"/>
              <a:t>Sebastain</a:t>
            </a:r>
            <a:r>
              <a:rPr lang="de-DE" sz="1100" dirty="0"/>
              <a:t> Weingart)</a:t>
            </a:r>
          </a:p>
        </p:txBody>
      </p:sp>
    </p:spTree>
    <p:extLst>
      <p:ext uri="{BB962C8B-B14F-4D97-AF65-F5344CB8AC3E}">
        <p14:creationId xmlns:p14="http://schemas.microsoft.com/office/powerpoint/2010/main" val="363261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Baum, draußen, Luftfotografie, Haus enthält.&#10;&#10;Automatisch generierte Beschreibung">
            <a:extLst>
              <a:ext uri="{FF2B5EF4-FFF2-40B4-BE49-F238E27FC236}">
                <a16:creationId xmlns:a16="http://schemas.microsoft.com/office/drawing/2014/main" id="{EC0B1FE0-E49F-1846-744A-3F1AE846A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59382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3C2116D-2089-A9AB-E704-40E4DA1E7ADD}"/>
              </a:ext>
            </a:extLst>
          </p:cNvPr>
          <p:cNvSpPr txBox="1"/>
          <p:nvPr/>
        </p:nvSpPr>
        <p:spPr>
          <a:xfrm>
            <a:off x="-1524" y="6595108"/>
            <a:ext cx="12192000" cy="262892"/>
          </a:xfrm>
          <a:prstGeom prst="rect">
            <a:avLst/>
          </a:prstGeom>
          <a:solidFill>
            <a:srgbClr val="72BBA4"/>
          </a:solidFill>
        </p:spPr>
        <p:txBody>
          <a:bodyPr wrap="square">
            <a:spAutoFit/>
          </a:bodyPr>
          <a:lstStyle/>
          <a:p>
            <a:r>
              <a:rPr lang="de-DE" sz="1100" dirty="0"/>
              <a:t>Bildquelle: Gemeinschaft am See Utopia 2048 </a:t>
            </a:r>
            <a:r>
              <a:rPr lang="de-DE" sz="1100" dirty="0" err="1"/>
              <a:t>by</a:t>
            </a:r>
            <a:r>
              <a:rPr lang="de-DE" sz="1100" dirty="0"/>
              <a:t> Lino </a:t>
            </a:r>
            <a:r>
              <a:rPr lang="de-DE" sz="1100" dirty="0" err="1"/>
              <a:t>Zeddies</a:t>
            </a:r>
            <a:r>
              <a:rPr lang="de-DE" sz="1100" dirty="0"/>
              <a:t> &amp; Robin Hotz, CC BY-NC-SA 4.0</a:t>
            </a:r>
          </a:p>
        </p:txBody>
      </p:sp>
    </p:spTree>
    <p:extLst>
      <p:ext uri="{BB962C8B-B14F-4D97-AF65-F5344CB8AC3E}">
        <p14:creationId xmlns:p14="http://schemas.microsoft.com/office/powerpoint/2010/main" val="394867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A3A09F-2BD5-2BDF-FFCA-1BF516717DF8}"/>
              </a:ext>
            </a:extLst>
          </p:cNvPr>
          <p:cNvSpPr txBox="1"/>
          <p:nvPr/>
        </p:nvSpPr>
        <p:spPr>
          <a:xfrm>
            <a:off x="-1524" y="6595108"/>
            <a:ext cx="12192000" cy="262892"/>
          </a:xfrm>
          <a:prstGeom prst="rect">
            <a:avLst/>
          </a:prstGeom>
          <a:solidFill>
            <a:srgbClr val="72BBA4"/>
          </a:solidFill>
        </p:spPr>
        <p:txBody>
          <a:bodyPr wrap="square">
            <a:spAutoFit/>
          </a:bodyPr>
          <a:lstStyle/>
          <a:p>
            <a:r>
              <a:rPr lang="de-DE" sz="1100" dirty="0"/>
              <a:t>Bildquelle: Pforzheim </a:t>
            </a:r>
            <a:r>
              <a:rPr lang="de-DE" sz="1100" dirty="0" err="1"/>
              <a:t>Zerrennerstraße</a:t>
            </a:r>
            <a:r>
              <a:rPr lang="de-DE" sz="1100" dirty="0"/>
              <a:t>  2045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Reinventing</a:t>
            </a:r>
            <a:r>
              <a:rPr lang="de-DE" sz="1100" dirty="0"/>
              <a:t> Society &amp; </a:t>
            </a:r>
            <a:r>
              <a:rPr lang="de-DE" sz="1100" dirty="0" err="1"/>
              <a:t>loomn</a:t>
            </a:r>
            <a:r>
              <a:rPr lang="de-DE" sz="1100" dirty="0"/>
              <a:t> (CC BY-NC-SA 4.0, Foto: Jens Alemann)</a:t>
            </a:r>
          </a:p>
        </p:txBody>
      </p:sp>
      <p:pic>
        <p:nvPicPr>
          <p:cNvPr id="5" name="Grafik 4" descr="Ein Bild, das draußen, Himmel, Baum, Luftfotografie enthält.&#10;&#10;Automatisch generierte Beschreibung">
            <a:extLst>
              <a:ext uri="{FF2B5EF4-FFF2-40B4-BE49-F238E27FC236}">
                <a16:creationId xmlns:a16="http://schemas.microsoft.com/office/drawing/2014/main" id="{4B8C3ECB-6E33-FC08-D652-DB3E04EEF4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76" cy="65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8B200E-B5EB-2FF9-F52A-CF0137C1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</a:t>
            </a:r>
            <a:br>
              <a:rPr lang="de-DE" dirty="0"/>
            </a:br>
            <a:r>
              <a:rPr lang="de-DE" dirty="0"/>
              <a:t>einer „Change Story“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179E4A0B-FB33-651E-B690-3E4F9A1AB03B}"/>
              </a:ext>
            </a:extLst>
          </p:cNvPr>
          <p:cNvSpPr txBox="1">
            <a:spLocks/>
          </p:cNvSpPr>
          <p:nvPr/>
        </p:nvSpPr>
        <p:spPr>
          <a:xfrm>
            <a:off x="312242" y="4752515"/>
            <a:ext cx="4994864" cy="16228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Hinweis: Die Inhalte kommen aus einem Workshop mit Klimaschutzmanagerinnen und Klimaschutzmanagern, der im Rahmen des Projektes IkKa im September 2024 durchgeführt wurde und sind anonymisiert. Die Teilnehmenden hatten 5 Minuten Zeit, die zentralen Fragen für ihre Kommune zu beantworten. </a:t>
            </a:r>
          </a:p>
        </p:txBody>
      </p:sp>
    </p:spTree>
    <p:extLst>
      <p:ext uri="{BB962C8B-B14F-4D97-AF65-F5344CB8AC3E}">
        <p14:creationId xmlns:p14="http://schemas.microsoft.com/office/powerpoint/2010/main" val="285538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37EF1D8-54D6-D9AE-39CB-9E6541731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" y="-1"/>
            <a:ext cx="12192000" cy="68580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FA3A09F-2BD5-2BDF-FFCA-1BF516717DF8}"/>
              </a:ext>
            </a:extLst>
          </p:cNvPr>
          <p:cNvSpPr txBox="1"/>
          <p:nvPr/>
        </p:nvSpPr>
        <p:spPr>
          <a:xfrm>
            <a:off x="-1524" y="6595108"/>
            <a:ext cx="12192000" cy="262892"/>
          </a:xfrm>
          <a:prstGeom prst="rect">
            <a:avLst/>
          </a:prstGeom>
          <a:solidFill>
            <a:srgbClr val="72BBA4"/>
          </a:solidFill>
        </p:spPr>
        <p:txBody>
          <a:bodyPr wrap="square">
            <a:spAutoFit/>
          </a:bodyPr>
          <a:lstStyle/>
          <a:p>
            <a:r>
              <a:rPr lang="de-DE" sz="1100" dirty="0"/>
              <a:t>Bildquelle: www.realutopien.de | Bremerhaven Werftquartier, Zukunftsbild 2045 | </a:t>
            </a:r>
            <a:r>
              <a:rPr lang="de-DE" sz="1100" dirty="0" err="1"/>
              <a:t>Reinventing</a:t>
            </a:r>
            <a:r>
              <a:rPr lang="de-DE" sz="1100" dirty="0"/>
              <a:t> Society &amp; </a:t>
            </a:r>
            <a:r>
              <a:rPr lang="de-DE" sz="1100" dirty="0" err="1"/>
              <a:t>Loomn</a:t>
            </a:r>
            <a:r>
              <a:rPr lang="de-DE" sz="1100" dirty="0"/>
              <a:t> (CC BY NC SA 4.0, Foto: Dennis Vogt)</a:t>
            </a:r>
          </a:p>
        </p:txBody>
      </p:sp>
    </p:spTree>
    <p:extLst>
      <p:ext uri="{BB962C8B-B14F-4D97-AF65-F5344CB8AC3E}">
        <p14:creationId xmlns:p14="http://schemas.microsoft.com/office/powerpoint/2010/main" val="5239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Himmel, Wolke, Haus enthält.">
            <a:extLst>
              <a:ext uri="{FF2B5EF4-FFF2-40B4-BE49-F238E27FC236}">
                <a16:creationId xmlns:a16="http://schemas.microsoft.com/office/drawing/2014/main" id="{5D2ABF0B-9F2E-A993-D816-91492F85B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6F7C45-AFD7-92F8-43FF-43EEAE6EDF71}"/>
              </a:ext>
            </a:extLst>
          </p:cNvPr>
          <p:cNvSpPr txBox="1"/>
          <p:nvPr/>
        </p:nvSpPr>
        <p:spPr>
          <a:xfrm>
            <a:off x="-1524" y="6595108"/>
            <a:ext cx="12192000" cy="262892"/>
          </a:xfrm>
          <a:prstGeom prst="rect">
            <a:avLst/>
          </a:prstGeom>
          <a:solidFill>
            <a:srgbClr val="72BBA4"/>
          </a:solidFill>
        </p:spPr>
        <p:txBody>
          <a:bodyPr wrap="square">
            <a:spAutoFit/>
          </a:bodyPr>
          <a:lstStyle/>
          <a:p>
            <a:r>
              <a:rPr lang="de-DE" sz="1100" dirty="0"/>
              <a:t>Bildquelle: www.realutopien.de | Wuppertal Oberbarmen 2045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Reinventing</a:t>
            </a:r>
            <a:r>
              <a:rPr lang="de-DE" sz="1100" dirty="0"/>
              <a:t> Society &amp; </a:t>
            </a:r>
            <a:r>
              <a:rPr lang="de-DE" sz="1100" dirty="0" err="1"/>
              <a:t>loomn</a:t>
            </a:r>
            <a:r>
              <a:rPr lang="de-DE" sz="1100" dirty="0"/>
              <a:t> (CC BY-NC-SA 4.0, Foto Tobias Bruns)</a:t>
            </a:r>
          </a:p>
        </p:txBody>
      </p:sp>
    </p:spTree>
    <p:extLst>
      <p:ext uri="{BB962C8B-B14F-4D97-AF65-F5344CB8AC3E}">
        <p14:creationId xmlns:p14="http://schemas.microsoft.com/office/powerpoint/2010/main" val="279754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901CE49-A8AB-1900-1AE8-1E4985096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8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1480468"/>
            <a:ext cx="809921" cy="8099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6F0BFF-8F5D-5A05-FE96-F782840D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4C374-8E16-87E2-EB31-BD24B8037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4788" t="920" r="118" b="69072"/>
          <a:stretch/>
        </p:blipFill>
        <p:spPr>
          <a:xfrm>
            <a:off x="8760612" y="0"/>
            <a:ext cx="3384223" cy="1137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FC0E2-56BE-B8E6-A514-9149C5DF379D}"/>
              </a:ext>
            </a:extLst>
          </p:cNvPr>
          <p:cNvSpPr txBox="1"/>
          <p:nvPr/>
        </p:nvSpPr>
        <p:spPr>
          <a:xfrm>
            <a:off x="301657" y="253994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müssen wir etwas unternehmen?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E0F57-A57C-4920-2D43-9F4396FFC55C}"/>
              </a:ext>
            </a:extLst>
          </p:cNvPr>
          <p:cNvSpPr txBox="1"/>
          <p:nvPr/>
        </p:nvSpPr>
        <p:spPr>
          <a:xfrm>
            <a:off x="4403888" y="253994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möchten wir erreichen?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2D440A-AE3E-D8A8-9A42-356C610EF668}"/>
              </a:ext>
            </a:extLst>
          </p:cNvPr>
          <p:cNvSpPr txBox="1"/>
          <p:nvPr/>
        </p:nvSpPr>
        <p:spPr>
          <a:xfrm>
            <a:off x="8430705" y="253994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erreichen wir das?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608EBEE-14F4-035C-008A-FB1B219A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08248"/>
              </p:ext>
            </p:extLst>
          </p:nvPr>
        </p:nvGraphicFramePr>
        <p:xfrm>
          <a:off x="301657" y="2942441"/>
          <a:ext cx="3195687" cy="3744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algn="l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Zukunftssicherung – jeder Sektor muss mitmachen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25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Langfristig Kosten sparen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85565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982A55-F8F9-2827-692A-A994ECBF984F}"/>
              </a:ext>
            </a:extLst>
          </p:cNvPr>
          <p:cNvSpPr txBox="1"/>
          <p:nvPr/>
        </p:nvSpPr>
        <p:spPr>
          <a:xfrm>
            <a:off x="301657" y="2728838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Gründe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BD295F-CB09-38A5-089D-D0107571C029}"/>
              </a:ext>
            </a:extLst>
          </p:cNvPr>
          <p:cNvSpPr txBox="1"/>
          <p:nvPr/>
        </p:nvSpPr>
        <p:spPr>
          <a:xfrm>
            <a:off x="4403888" y="2728838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Ziele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2A11A-E9E5-A029-588E-C08D7325C6EE}"/>
              </a:ext>
            </a:extLst>
          </p:cNvPr>
          <p:cNvSpPr txBox="1"/>
          <p:nvPr/>
        </p:nvSpPr>
        <p:spPr>
          <a:xfrm>
            <a:off x="8430705" y="2717546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Schritte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8B5ACC3B-9FE3-7B5D-212D-42173F6B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45180"/>
              </p:ext>
            </p:extLst>
          </p:nvPr>
        </p:nvGraphicFramePr>
        <p:xfrm>
          <a:off x="4498155" y="3073910"/>
          <a:ext cx="3195687" cy="3707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CO2-Neutralität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Gesunde Lebensmittel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Zur Generationengerechtigkeit beitragen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85565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4C82BB2-05B2-18DF-B14D-262E0048D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64450"/>
              </p:ext>
            </p:extLst>
          </p:nvPr>
        </p:nvGraphicFramePr>
        <p:xfrm>
          <a:off x="8524972" y="3073910"/>
          <a:ext cx="3195687" cy="3930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Klimaneutrale Beschaffung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Energieeffizienz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Ressourceneffizienz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Mehr vegetarisches Essen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Naturschutzgebiete in Kommunen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Klimafreundliches Verkehrskonzept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Klimafreundliches Bauen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85565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41737C5-0A1C-C559-5B3B-D76347378D6E}"/>
              </a:ext>
            </a:extLst>
          </p:cNvPr>
          <p:cNvSpPr txBox="1"/>
          <p:nvPr/>
        </p:nvSpPr>
        <p:spPr>
          <a:xfrm>
            <a:off x="1031912" y="1788925"/>
            <a:ext cx="284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Aussagen der Klimaschutzmanagerin Kati P.</a:t>
            </a:r>
          </a:p>
        </p:txBody>
      </p:sp>
    </p:spTree>
    <p:extLst>
      <p:ext uri="{BB962C8B-B14F-4D97-AF65-F5344CB8AC3E}">
        <p14:creationId xmlns:p14="http://schemas.microsoft.com/office/powerpoint/2010/main" val="17855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0BFF-8F5D-5A05-FE96-F782840D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4C374-8E16-87E2-EB31-BD24B803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788" t="920" r="118" b="69072"/>
          <a:stretch/>
        </p:blipFill>
        <p:spPr>
          <a:xfrm>
            <a:off x="8760612" y="0"/>
            <a:ext cx="3384223" cy="1137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FC0E2-56BE-B8E6-A514-9149C5DF379D}"/>
              </a:ext>
            </a:extLst>
          </p:cNvPr>
          <p:cNvSpPr txBox="1"/>
          <p:nvPr/>
        </p:nvSpPr>
        <p:spPr>
          <a:xfrm>
            <a:off x="177832" y="2682815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müssen wir etwas unternehmen?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E0F57-A57C-4920-2D43-9F4396FFC55C}"/>
              </a:ext>
            </a:extLst>
          </p:cNvPr>
          <p:cNvSpPr txBox="1"/>
          <p:nvPr/>
        </p:nvSpPr>
        <p:spPr>
          <a:xfrm>
            <a:off x="4280063" y="2682815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möchten wir erreichen?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2D440A-AE3E-D8A8-9A42-356C610EF668}"/>
              </a:ext>
            </a:extLst>
          </p:cNvPr>
          <p:cNvSpPr txBox="1"/>
          <p:nvPr/>
        </p:nvSpPr>
        <p:spPr>
          <a:xfrm>
            <a:off x="8306880" y="2682815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erreichen wir das?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608EBEE-14F4-035C-008A-FB1B219A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80151"/>
              </p:ext>
            </p:extLst>
          </p:nvPr>
        </p:nvGraphicFramePr>
        <p:xfrm>
          <a:off x="177832" y="3085316"/>
          <a:ext cx="3195687" cy="451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algn="l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irreversible Schäden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25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Schäden von globalem Ausmaß, die auch auf unsere Kommune zurückkommen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Wir haben die Möglichkeit, Vorbild zu sein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endParaRPr lang="de-DE" sz="1600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85565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982A55-F8F9-2827-692A-A994ECBF984F}"/>
              </a:ext>
            </a:extLst>
          </p:cNvPr>
          <p:cNvSpPr txBox="1"/>
          <p:nvPr/>
        </p:nvSpPr>
        <p:spPr>
          <a:xfrm>
            <a:off x="177832" y="2871713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Gründe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BD295F-CB09-38A5-089D-D0107571C029}"/>
              </a:ext>
            </a:extLst>
          </p:cNvPr>
          <p:cNvSpPr txBox="1"/>
          <p:nvPr/>
        </p:nvSpPr>
        <p:spPr>
          <a:xfrm>
            <a:off x="4280063" y="2871713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Ziele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2A11A-E9E5-A029-588E-C08D7325C6EE}"/>
              </a:ext>
            </a:extLst>
          </p:cNvPr>
          <p:cNvSpPr txBox="1"/>
          <p:nvPr/>
        </p:nvSpPr>
        <p:spPr>
          <a:xfrm>
            <a:off x="8306880" y="2860421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Schritte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8B5ACC3B-9FE3-7B5D-212D-42173F6B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55808"/>
              </p:ext>
            </p:extLst>
          </p:nvPr>
        </p:nvGraphicFramePr>
        <p:xfrm>
          <a:off x="4374330" y="3097255"/>
          <a:ext cx="3195687" cy="384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mind. treibhausgasneutral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Mentalitätsänderung der Mitarbeitenden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Aufmerksamkeit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4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85565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4C82BB2-05B2-18DF-B14D-262E0048D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32337"/>
              </p:ext>
            </p:extLst>
          </p:nvPr>
        </p:nvGraphicFramePr>
        <p:xfrm>
          <a:off x="8372415" y="3085315"/>
          <a:ext cx="3195687" cy="380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Analyse der Zustände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Modernisierung und Effizienz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Kommunikation miteinander und mit anderen Kommunen / Kreisen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85565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7AD6639-D877-0950-3F9E-1C2E8DD2C7AD}"/>
              </a:ext>
            </a:extLst>
          </p:cNvPr>
          <p:cNvSpPr txBox="1"/>
          <p:nvPr/>
        </p:nvSpPr>
        <p:spPr>
          <a:xfrm>
            <a:off x="1031912" y="1800702"/>
            <a:ext cx="284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Aussagen des Klimaschutzmanagers Zaid L.</a:t>
            </a:r>
          </a:p>
        </p:txBody>
      </p:sp>
      <p:pic>
        <p:nvPicPr>
          <p:cNvPr id="25" name="Grafik 2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2531D36-EC67-BA7E-81B2-FEF1B01E4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1493701"/>
            <a:ext cx="809921" cy="8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0BFF-8F5D-5A05-FE96-F782840D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4C374-8E16-87E2-EB31-BD24B803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788" t="920" r="118" b="69072"/>
          <a:stretch/>
        </p:blipFill>
        <p:spPr>
          <a:xfrm>
            <a:off x="8760612" y="0"/>
            <a:ext cx="3384223" cy="1137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FC0E2-56BE-B8E6-A514-9149C5DF379D}"/>
              </a:ext>
            </a:extLst>
          </p:cNvPr>
          <p:cNvSpPr txBox="1"/>
          <p:nvPr/>
        </p:nvSpPr>
        <p:spPr>
          <a:xfrm>
            <a:off x="301657" y="302650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müssen wir etwas unternehmen?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E0F57-A57C-4920-2D43-9F4396FFC55C}"/>
              </a:ext>
            </a:extLst>
          </p:cNvPr>
          <p:cNvSpPr txBox="1"/>
          <p:nvPr/>
        </p:nvSpPr>
        <p:spPr>
          <a:xfrm>
            <a:off x="4403888" y="302650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möchten wir erreichen?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2D440A-AE3E-D8A8-9A42-356C610EF668}"/>
              </a:ext>
            </a:extLst>
          </p:cNvPr>
          <p:cNvSpPr txBox="1"/>
          <p:nvPr/>
        </p:nvSpPr>
        <p:spPr>
          <a:xfrm>
            <a:off x="8430705" y="302650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erreichen wir das?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608EBEE-14F4-035C-008A-FB1B219A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9363"/>
              </p:ext>
            </p:extLst>
          </p:nvPr>
        </p:nvGraphicFramePr>
        <p:xfrm>
          <a:off x="301657" y="3429001"/>
          <a:ext cx="3195687" cy="3365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algn="l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„es ist 5 vor 12“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25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Klimawandel ist vor der Haustür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Klimaschutz kostet kein Geld, er spart Geld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Generationsgerechtigkeit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982A55-F8F9-2827-692A-A994ECBF984F}"/>
              </a:ext>
            </a:extLst>
          </p:cNvPr>
          <p:cNvSpPr txBox="1"/>
          <p:nvPr/>
        </p:nvSpPr>
        <p:spPr>
          <a:xfrm>
            <a:off x="301657" y="3215398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Gründe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BD295F-CB09-38A5-089D-D0107571C029}"/>
              </a:ext>
            </a:extLst>
          </p:cNvPr>
          <p:cNvSpPr txBox="1"/>
          <p:nvPr/>
        </p:nvSpPr>
        <p:spPr>
          <a:xfrm>
            <a:off x="4403888" y="3215398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Ziele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2A11A-E9E5-A029-588E-C08D7325C6EE}"/>
              </a:ext>
            </a:extLst>
          </p:cNvPr>
          <p:cNvSpPr txBox="1"/>
          <p:nvPr/>
        </p:nvSpPr>
        <p:spPr>
          <a:xfrm>
            <a:off x="8430705" y="3204106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Schritte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8B5ACC3B-9FE3-7B5D-212D-42173F6B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08303"/>
              </p:ext>
            </p:extLst>
          </p:nvPr>
        </p:nvGraphicFramePr>
        <p:xfrm>
          <a:off x="4498156" y="3429000"/>
          <a:ext cx="3195687" cy="3750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THG-Bilanz dringend nach Sektoren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Kosten einsparen!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Bevölkerung / Einwohnende partizipieren lassen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Populismus verhindern / senken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sensibilisieren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4C82BB2-05B2-18DF-B14D-262E0048D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60820"/>
              </p:ext>
            </p:extLst>
          </p:nvPr>
        </p:nvGraphicFramePr>
        <p:xfrm>
          <a:off x="8496240" y="3429000"/>
          <a:ext cx="3195687" cy="3570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Partizipation 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Kommunikation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Transparenz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Tatsachsen schaffen mit Fakten (wiss. belegt)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Fördermittel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</a:tbl>
          </a:graphicData>
        </a:graphic>
      </p:graphicFrame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6594566-02AC-2A65-39ED-AD54BA9F81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78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1461229"/>
            <a:ext cx="809921" cy="8099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2C91254-3F9F-BD4C-383D-823203896DC3}"/>
              </a:ext>
            </a:extLst>
          </p:cNvPr>
          <p:cNvSpPr txBox="1"/>
          <p:nvPr/>
        </p:nvSpPr>
        <p:spPr>
          <a:xfrm>
            <a:off x="1015182" y="1801806"/>
            <a:ext cx="292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Aussagen der Klimaschutzmanagerin Anna W.</a:t>
            </a:r>
          </a:p>
        </p:txBody>
      </p:sp>
    </p:spTree>
    <p:extLst>
      <p:ext uri="{BB962C8B-B14F-4D97-AF65-F5344CB8AC3E}">
        <p14:creationId xmlns:p14="http://schemas.microsoft.com/office/powerpoint/2010/main" val="42295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0BFF-8F5D-5A05-FE96-F782840D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4C374-8E16-87E2-EB31-BD24B803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788" t="920" r="118" b="69072"/>
          <a:stretch/>
        </p:blipFill>
        <p:spPr>
          <a:xfrm>
            <a:off x="8760612" y="0"/>
            <a:ext cx="3384223" cy="1137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FC0E2-56BE-B8E6-A514-9149C5DF379D}"/>
              </a:ext>
            </a:extLst>
          </p:cNvPr>
          <p:cNvSpPr txBox="1"/>
          <p:nvPr/>
        </p:nvSpPr>
        <p:spPr>
          <a:xfrm>
            <a:off x="377857" y="302650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müssen wir etwas unternehmen?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E0F57-A57C-4920-2D43-9F4396FFC55C}"/>
              </a:ext>
            </a:extLst>
          </p:cNvPr>
          <p:cNvSpPr txBox="1"/>
          <p:nvPr/>
        </p:nvSpPr>
        <p:spPr>
          <a:xfrm>
            <a:off x="4480088" y="302650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möchten wir erreichen?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2D440A-AE3E-D8A8-9A42-356C610EF668}"/>
              </a:ext>
            </a:extLst>
          </p:cNvPr>
          <p:cNvSpPr txBox="1"/>
          <p:nvPr/>
        </p:nvSpPr>
        <p:spPr>
          <a:xfrm>
            <a:off x="8506905" y="3026500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erreichen wir das?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608EBEE-14F4-035C-008A-FB1B219A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46956"/>
              </p:ext>
            </p:extLst>
          </p:nvPr>
        </p:nvGraphicFramePr>
        <p:xfrm>
          <a:off x="377857" y="3429001"/>
          <a:ext cx="3195687" cy="321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algn="l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Gutes Beispiel / Vorbildfunktion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25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Weil wir auch betroffen sind / Kosten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Bildungsauftrag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982A55-F8F9-2827-692A-A994ECBF984F}"/>
              </a:ext>
            </a:extLst>
          </p:cNvPr>
          <p:cNvSpPr txBox="1"/>
          <p:nvPr/>
        </p:nvSpPr>
        <p:spPr>
          <a:xfrm>
            <a:off x="377857" y="3215398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Gründe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BD295F-CB09-38A5-089D-D0107571C029}"/>
              </a:ext>
            </a:extLst>
          </p:cNvPr>
          <p:cNvSpPr txBox="1"/>
          <p:nvPr/>
        </p:nvSpPr>
        <p:spPr>
          <a:xfrm>
            <a:off x="4480088" y="3215398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Ziele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2A11A-E9E5-A029-588E-C08D7325C6EE}"/>
              </a:ext>
            </a:extLst>
          </p:cNvPr>
          <p:cNvSpPr txBox="1"/>
          <p:nvPr/>
        </p:nvSpPr>
        <p:spPr>
          <a:xfrm>
            <a:off x="8506905" y="3204106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Schritte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8B5ACC3B-9FE3-7B5D-212D-42173F6B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72941"/>
              </p:ext>
            </p:extLst>
          </p:nvPr>
        </p:nvGraphicFramePr>
        <p:xfrm>
          <a:off x="4574356" y="3429000"/>
          <a:ext cx="3195687" cy="321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Sichtbare (Pilot-)Maßnahmen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z.B. klimaresiliente Verwaltungsgebäude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Projekte an Schulen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4C82BB2-05B2-18DF-B14D-262E0048D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47392"/>
              </p:ext>
            </p:extLst>
          </p:nvPr>
        </p:nvGraphicFramePr>
        <p:xfrm>
          <a:off x="8572440" y="3429000"/>
          <a:ext cx="3195687" cy="3326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Fuhrpark elektrisieren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Entsiegelte Parkfläche + Liegenschaften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Fassadenbegrünung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Weitere Maßnahmen im Hitzemanagement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Schulgärten etc.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9C8D1B6-1C00-4275-EA15-29628D0FF7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78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1466554"/>
            <a:ext cx="809921" cy="8099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27946D4-5C27-101F-16CD-9AD329BD2FD1}"/>
              </a:ext>
            </a:extLst>
          </p:cNvPr>
          <p:cNvSpPr txBox="1"/>
          <p:nvPr/>
        </p:nvSpPr>
        <p:spPr>
          <a:xfrm>
            <a:off x="1006249" y="1791177"/>
            <a:ext cx="302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Aussagen der Klimaschutzmanagerin Nadia R.</a:t>
            </a:r>
          </a:p>
        </p:txBody>
      </p:sp>
    </p:spTree>
    <p:extLst>
      <p:ext uri="{BB962C8B-B14F-4D97-AF65-F5344CB8AC3E}">
        <p14:creationId xmlns:p14="http://schemas.microsoft.com/office/powerpoint/2010/main" val="112040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0BFF-8F5D-5A05-FE96-F782840D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4C374-8E16-87E2-EB31-BD24B803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788" t="920" r="118" b="69072"/>
          <a:stretch/>
        </p:blipFill>
        <p:spPr>
          <a:xfrm>
            <a:off x="8760612" y="0"/>
            <a:ext cx="3384223" cy="1137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FC0E2-56BE-B8E6-A514-9149C5DF379D}"/>
              </a:ext>
            </a:extLst>
          </p:cNvPr>
          <p:cNvSpPr txBox="1"/>
          <p:nvPr/>
        </p:nvSpPr>
        <p:spPr>
          <a:xfrm>
            <a:off x="290304" y="3229101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müssen wir etwas unternehmen?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E0F57-A57C-4920-2D43-9F4396FFC55C}"/>
              </a:ext>
            </a:extLst>
          </p:cNvPr>
          <p:cNvSpPr txBox="1"/>
          <p:nvPr/>
        </p:nvSpPr>
        <p:spPr>
          <a:xfrm>
            <a:off x="4392535" y="3229101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möchten wir erreichen?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2D440A-AE3E-D8A8-9A42-356C610EF668}"/>
              </a:ext>
            </a:extLst>
          </p:cNvPr>
          <p:cNvSpPr txBox="1"/>
          <p:nvPr/>
        </p:nvSpPr>
        <p:spPr>
          <a:xfrm>
            <a:off x="8419352" y="3229101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erreichen wir das?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608EBEE-14F4-035C-008A-FB1B219A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38697"/>
              </p:ext>
            </p:extLst>
          </p:nvPr>
        </p:nvGraphicFramePr>
        <p:xfrm>
          <a:off x="290304" y="3631602"/>
          <a:ext cx="3195687" cy="345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algn="l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Vorbildfunktion gegenüber BürgerInnen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25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CO2 Reduktion ist notwendig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Vorbild für andere Städte / Rathäuser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982A55-F8F9-2827-692A-A994ECBF984F}"/>
              </a:ext>
            </a:extLst>
          </p:cNvPr>
          <p:cNvSpPr txBox="1"/>
          <p:nvPr/>
        </p:nvSpPr>
        <p:spPr>
          <a:xfrm>
            <a:off x="290304" y="3417999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Gründe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BD295F-CB09-38A5-089D-D0107571C029}"/>
              </a:ext>
            </a:extLst>
          </p:cNvPr>
          <p:cNvSpPr txBox="1"/>
          <p:nvPr/>
        </p:nvSpPr>
        <p:spPr>
          <a:xfrm>
            <a:off x="4392535" y="3417999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Ziele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2A11A-E9E5-A029-588E-C08D7325C6EE}"/>
              </a:ext>
            </a:extLst>
          </p:cNvPr>
          <p:cNvSpPr txBox="1"/>
          <p:nvPr/>
        </p:nvSpPr>
        <p:spPr>
          <a:xfrm>
            <a:off x="8419352" y="3406707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Schritte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8B5ACC3B-9FE3-7B5D-212D-42173F6B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07759"/>
              </p:ext>
            </p:extLst>
          </p:nvPr>
        </p:nvGraphicFramePr>
        <p:xfrm>
          <a:off x="4486803" y="3631601"/>
          <a:ext cx="3195687" cy="264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Signifikante CO2 Reduktion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4C82BB2-05B2-18DF-B14D-262E0048D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84947"/>
              </p:ext>
            </p:extLst>
          </p:nvPr>
        </p:nvGraphicFramePr>
        <p:xfrm>
          <a:off x="8484887" y="3631601"/>
          <a:ext cx="3195687" cy="32621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Nur gemeinsam auf allen verantwortlichen Ebenen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Energetische Sanierung von Liegenschaften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CO2 frei im Betrieb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CO2 freier Fuhrpark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F08131C-39C6-CBC4-6232-AEF946D23F40}"/>
              </a:ext>
            </a:extLst>
          </p:cNvPr>
          <p:cNvSpPr txBox="1"/>
          <p:nvPr/>
        </p:nvSpPr>
        <p:spPr>
          <a:xfrm>
            <a:off x="1019685" y="1778318"/>
            <a:ext cx="294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Aussagen des Klimaschutzmanagers Danny E.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7ADE163-869F-6A0E-BFA0-AE3E1EBCA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92" y="1483681"/>
            <a:ext cx="809921" cy="8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0BFF-8F5D-5A05-FE96-F782840D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4C374-8E16-87E2-EB31-BD24B803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788" t="920" r="118" b="69072"/>
          <a:stretch/>
        </p:blipFill>
        <p:spPr>
          <a:xfrm>
            <a:off x="8760612" y="0"/>
            <a:ext cx="3384223" cy="1137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FC0E2-56BE-B8E6-A514-9149C5DF379D}"/>
              </a:ext>
            </a:extLst>
          </p:cNvPr>
          <p:cNvSpPr txBox="1"/>
          <p:nvPr/>
        </p:nvSpPr>
        <p:spPr>
          <a:xfrm>
            <a:off x="301657" y="3278408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müssen wir etwas unternehmen?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E0F57-A57C-4920-2D43-9F4396FFC55C}"/>
              </a:ext>
            </a:extLst>
          </p:cNvPr>
          <p:cNvSpPr txBox="1"/>
          <p:nvPr/>
        </p:nvSpPr>
        <p:spPr>
          <a:xfrm>
            <a:off x="4403888" y="3278408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möchten wir erreichen?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2D440A-AE3E-D8A8-9A42-356C610EF668}"/>
              </a:ext>
            </a:extLst>
          </p:cNvPr>
          <p:cNvSpPr txBox="1"/>
          <p:nvPr/>
        </p:nvSpPr>
        <p:spPr>
          <a:xfrm>
            <a:off x="8430705" y="3278408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erreichen wir das?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608EBEE-14F4-035C-008A-FB1B219A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71296"/>
              </p:ext>
            </p:extLst>
          </p:nvPr>
        </p:nvGraphicFramePr>
        <p:xfrm>
          <a:off x="301657" y="3680909"/>
          <a:ext cx="3195687" cy="296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algn="l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CO2 Einsparung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25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Schutz der Bevölkerung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Pflicht der Daseinsvorsorge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982A55-F8F9-2827-692A-A994ECBF984F}"/>
              </a:ext>
            </a:extLst>
          </p:cNvPr>
          <p:cNvSpPr txBox="1"/>
          <p:nvPr/>
        </p:nvSpPr>
        <p:spPr>
          <a:xfrm>
            <a:off x="301657" y="3467306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Gründe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BD295F-CB09-38A5-089D-D0107571C029}"/>
              </a:ext>
            </a:extLst>
          </p:cNvPr>
          <p:cNvSpPr txBox="1"/>
          <p:nvPr/>
        </p:nvSpPr>
        <p:spPr>
          <a:xfrm>
            <a:off x="4403888" y="3467306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Ziele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2A11A-E9E5-A029-588E-C08D7325C6EE}"/>
              </a:ext>
            </a:extLst>
          </p:cNvPr>
          <p:cNvSpPr txBox="1"/>
          <p:nvPr/>
        </p:nvSpPr>
        <p:spPr>
          <a:xfrm>
            <a:off x="8430705" y="3456014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Schritte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8B5ACC3B-9FE3-7B5D-212D-42173F6B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92325"/>
              </p:ext>
            </p:extLst>
          </p:nvPr>
        </p:nvGraphicFramePr>
        <p:xfrm>
          <a:off x="4498156" y="3680908"/>
          <a:ext cx="3195687" cy="2774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Treibhausgasneutralität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Einsatz erneuerbarer Energien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1" kern="1200" dirty="0">
                        <a:solidFill>
                          <a:srgbClr val="11B9EB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4C82BB2-05B2-18DF-B14D-262E0048D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49133"/>
              </p:ext>
            </p:extLst>
          </p:nvPr>
        </p:nvGraphicFramePr>
        <p:xfrm>
          <a:off x="8496240" y="3680908"/>
          <a:ext cx="3195687" cy="2582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Aufklärung / Sensibilisierung 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9964F12-AAEB-86CB-1E85-D8F7671525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78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1466554"/>
            <a:ext cx="809921" cy="8099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178B6F-79F0-A2D6-5F93-A8CEE6C27AC8}"/>
              </a:ext>
            </a:extLst>
          </p:cNvPr>
          <p:cNvSpPr txBox="1"/>
          <p:nvPr/>
        </p:nvSpPr>
        <p:spPr>
          <a:xfrm>
            <a:off x="1006248" y="1790576"/>
            <a:ext cx="302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Aussagen der Klimaschutzmanagerin Emily E.</a:t>
            </a:r>
          </a:p>
        </p:txBody>
      </p:sp>
    </p:spTree>
    <p:extLst>
      <p:ext uri="{BB962C8B-B14F-4D97-AF65-F5344CB8AC3E}">
        <p14:creationId xmlns:p14="http://schemas.microsoft.com/office/powerpoint/2010/main" val="279764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0BFF-8F5D-5A05-FE96-F782840D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7" y="290189"/>
            <a:ext cx="10515600" cy="55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Entwicklung einer Change Story für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die treibhausgasneutrale Verwaltung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4C374-8E16-87E2-EB31-BD24B803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788" t="920" r="118" b="69072"/>
          <a:stretch/>
        </p:blipFill>
        <p:spPr>
          <a:xfrm>
            <a:off x="8760612" y="0"/>
            <a:ext cx="3384223" cy="1137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FC0E2-56BE-B8E6-A514-9149C5DF379D}"/>
              </a:ext>
            </a:extLst>
          </p:cNvPr>
          <p:cNvSpPr txBox="1"/>
          <p:nvPr/>
        </p:nvSpPr>
        <p:spPr>
          <a:xfrm>
            <a:off x="270281" y="2964643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müssen wir etwas unternehmen?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E0F57-A57C-4920-2D43-9F4396FFC55C}"/>
              </a:ext>
            </a:extLst>
          </p:cNvPr>
          <p:cNvSpPr txBox="1"/>
          <p:nvPr/>
        </p:nvSpPr>
        <p:spPr>
          <a:xfrm>
            <a:off x="4372512" y="2964643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möchten wir erreichen?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2D440A-AE3E-D8A8-9A42-356C610EF668}"/>
              </a:ext>
            </a:extLst>
          </p:cNvPr>
          <p:cNvSpPr txBox="1"/>
          <p:nvPr/>
        </p:nvSpPr>
        <p:spPr>
          <a:xfrm>
            <a:off x="8399329" y="2964643"/>
            <a:ext cx="33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erreichen wir das?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608EBEE-14F4-035C-008A-FB1B219A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19013"/>
              </p:ext>
            </p:extLst>
          </p:nvPr>
        </p:nvGraphicFramePr>
        <p:xfrm>
          <a:off x="270281" y="3367144"/>
          <a:ext cx="3195687" cy="3429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algn="l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Schnelles und ambitioniertes Handeln auf allen Ebenen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25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Vorbild sein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Gesetze umzusetzen und wissenschaftlichen Erkenntnissen folgen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26266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982A55-F8F9-2827-692A-A994ECBF984F}"/>
              </a:ext>
            </a:extLst>
          </p:cNvPr>
          <p:cNvSpPr txBox="1"/>
          <p:nvPr/>
        </p:nvSpPr>
        <p:spPr>
          <a:xfrm>
            <a:off x="270281" y="3153541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Gründe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BD295F-CB09-38A5-089D-D0107571C029}"/>
              </a:ext>
            </a:extLst>
          </p:cNvPr>
          <p:cNvSpPr txBox="1"/>
          <p:nvPr/>
        </p:nvSpPr>
        <p:spPr>
          <a:xfrm>
            <a:off x="4372512" y="3153541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Ziele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2A11A-E9E5-A029-588E-C08D7325C6EE}"/>
              </a:ext>
            </a:extLst>
          </p:cNvPr>
          <p:cNvSpPr txBox="1"/>
          <p:nvPr/>
        </p:nvSpPr>
        <p:spPr>
          <a:xfrm>
            <a:off x="8399329" y="3142249"/>
            <a:ext cx="279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Schritte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8B5ACC3B-9FE3-7B5D-212D-42173F6B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37669"/>
              </p:ext>
            </p:extLst>
          </p:nvPr>
        </p:nvGraphicFramePr>
        <p:xfrm>
          <a:off x="4466780" y="3367143"/>
          <a:ext cx="3195687" cy="3865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Keine Treibhausgase mehr im eigenen Zuständigkeitsbereich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Treibhausgasneutralität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Klimagerecht global und für künftige Generationen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Effizient, bürgernah, nachhaltig sein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4C82BB2-05B2-18DF-B14D-262E0048D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49908"/>
              </p:ext>
            </p:extLst>
          </p:nvPr>
        </p:nvGraphicFramePr>
        <p:xfrm>
          <a:off x="8464864" y="3367143"/>
          <a:ext cx="3195687" cy="3377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687">
                  <a:extLst>
                    <a:ext uri="{9D8B030D-6E8A-4147-A177-3AD203B41FA5}">
                      <a16:colId xmlns:a16="http://schemas.microsoft.com/office/drawing/2014/main" val="649720633"/>
                    </a:ext>
                  </a:extLst>
                </a:gridCol>
              </a:tblGrid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Alle Gebäude sanieren</a:t>
                      </a:r>
                    </a:p>
                  </a:txBody>
                  <a:tcPr marT="18000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8904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100% elektrischer Fuhrpark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8778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Max. Ausbau der Erneuerbaren Energien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706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rgbClr val="11B9EB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Gemeinsam!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46374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378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30275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46510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  <a:ea typeface="+mn-ea"/>
                        <a:cs typeface="+mn-cs"/>
                      </a:endParaRPr>
                    </a:p>
                  </a:txBody>
                  <a:tcPr marT="18000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1920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3DFC009-5E53-E32B-5CC7-A8CE6532A177}"/>
              </a:ext>
            </a:extLst>
          </p:cNvPr>
          <p:cNvSpPr txBox="1"/>
          <p:nvPr/>
        </p:nvSpPr>
        <p:spPr>
          <a:xfrm>
            <a:off x="993741" y="1800082"/>
            <a:ext cx="307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Aussagen des Klimaschutzmanagers Matthias B.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0557A32-999A-8FFA-047A-C3F9D88DA3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1501025"/>
            <a:ext cx="809921" cy="8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Macintosh PowerPoint</Application>
  <PresentationFormat>Breitbild</PresentationFormat>
  <Paragraphs>166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Bradley Hand ITC</vt:lpstr>
      <vt:lpstr>Calibri</vt:lpstr>
      <vt:lpstr>Office</vt:lpstr>
      <vt:lpstr>Entwicklung einer Change Story für  die treibhausgasneutrale Verwaltung </vt:lpstr>
      <vt:lpstr>Beispiele  einer „Change Story“</vt:lpstr>
      <vt:lpstr>Entwicklung einer Change Story für  die treibhausgasneutrale Verwaltung </vt:lpstr>
      <vt:lpstr>Entwicklung einer Change Story für  die treibhausgasneutrale Verwaltung </vt:lpstr>
      <vt:lpstr>Entwicklung einer Change Story für  die treibhausgasneutrale Verwaltung </vt:lpstr>
      <vt:lpstr>Entwicklung einer Change Story für  die treibhausgasneutrale Verwaltung </vt:lpstr>
      <vt:lpstr>Entwicklung einer Change Story für  die treibhausgasneutrale Verwaltung </vt:lpstr>
      <vt:lpstr>Entwicklung einer Change Story für  die treibhausgasneutrale Verwaltung </vt:lpstr>
      <vt:lpstr>Entwicklung einer Change Story für  die treibhausgasneutrale Verwaltung </vt:lpstr>
      <vt:lpstr>Visuelle Darstellungen einer treibhausgasneutralen Verwaltung mittels KI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Visuelle Darstellungen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Leipziger Institut für Energie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Marion Elle</dc:creator>
  <cp:lastModifiedBy>Sebastian Sollfrank</cp:lastModifiedBy>
  <cp:revision>91</cp:revision>
  <cp:lastPrinted>2024-09-25T08:51:08Z</cp:lastPrinted>
  <dcterms:created xsi:type="dcterms:W3CDTF">2024-09-13T15:28:43Z</dcterms:created>
  <dcterms:modified xsi:type="dcterms:W3CDTF">2025-01-17T13:32:34Z</dcterms:modified>
</cp:coreProperties>
</file>