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13"/>
  </p:notesMasterIdLst>
  <p:sldIdLst>
    <p:sldId id="256" r:id="rId2"/>
    <p:sldId id="1166" r:id="rId3"/>
    <p:sldId id="1130" r:id="rId4"/>
    <p:sldId id="1137" r:id="rId5"/>
    <p:sldId id="288" r:id="rId6"/>
    <p:sldId id="286" r:id="rId7"/>
    <p:sldId id="290" r:id="rId8"/>
    <p:sldId id="287" r:id="rId9"/>
    <p:sldId id="283" r:id="rId10"/>
    <p:sldId id="284" r:id="rId11"/>
    <p:sldId id="289" r:id="rId12"/>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28" userDrawn="1">
          <p15:clr>
            <a:srgbClr val="A4A3A4"/>
          </p15:clr>
        </p15:guide>
        <p15:guide id="3" pos="3205"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AC8D"/>
    <a:srgbClr val="B0BCDE"/>
    <a:srgbClr val="00B5E9"/>
    <a:srgbClr val="72BBA4"/>
    <a:srgbClr val="C7E59E"/>
    <a:srgbClr val="BBDC9E"/>
    <a:srgbClr val="0D6A68"/>
    <a:srgbClr val="11B9EB"/>
    <a:srgbClr val="849C9B"/>
    <a:srgbClr val="2A2E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69870" autoAdjust="0"/>
  </p:normalViewPr>
  <p:slideViewPr>
    <p:cSldViewPr snapToGrid="0" showGuides="1">
      <p:cViewPr varScale="1">
        <p:scale>
          <a:sx n="79" d="100"/>
          <a:sy n="79" d="100"/>
        </p:scale>
        <p:origin x="1626" y="78"/>
      </p:cViewPr>
      <p:guideLst>
        <p:guide pos="3228"/>
        <p:guide pos="3205"/>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D4552BE-31B4-418D-A5C0-2F7B35BC755F}" type="datetimeFigureOut">
              <a:rPr lang="de-DE" smtClean="0"/>
              <a:t>30.12.2024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DF90C27-2189-4FED-8FDA-00DAD7BD2D37}" type="slidenum">
              <a:rPr lang="de-DE" smtClean="0"/>
              <a:t>‹Nr.›</a:t>
            </a:fld>
            <a:endParaRPr lang="de-DE"/>
          </a:p>
        </p:txBody>
      </p:sp>
    </p:spTree>
    <p:extLst>
      <p:ext uri="{BB962C8B-B14F-4D97-AF65-F5344CB8AC3E}">
        <p14:creationId xmlns:p14="http://schemas.microsoft.com/office/powerpoint/2010/main" val="256220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a:t>
            </a:fld>
            <a:endParaRPr lang="de-DE"/>
          </a:p>
        </p:txBody>
      </p:sp>
    </p:spTree>
    <p:extLst>
      <p:ext uri="{BB962C8B-B14F-4D97-AF65-F5344CB8AC3E}">
        <p14:creationId xmlns:p14="http://schemas.microsoft.com/office/powerpoint/2010/main" val="353598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933C8A2-A467-C346-B10F-527D284E93C7}" type="slidenum">
              <a:rPr lang="de-DE" smtClean="0"/>
              <a:t>11</a:t>
            </a:fld>
            <a:endParaRPr lang="de-DE" dirty="0"/>
          </a:p>
        </p:txBody>
      </p:sp>
    </p:spTree>
    <p:extLst>
      <p:ext uri="{BB962C8B-B14F-4D97-AF65-F5344CB8AC3E}">
        <p14:creationId xmlns:p14="http://schemas.microsoft.com/office/powerpoint/2010/main" val="227267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DF90C27-2189-4FED-8FDA-00DAD7BD2D37}" type="slidenum">
              <a:rPr lang="de-DE" smtClean="0"/>
              <a:t>2</a:t>
            </a:fld>
            <a:endParaRPr lang="de-DE"/>
          </a:p>
        </p:txBody>
      </p:sp>
    </p:spTree>
    <p:extLst>
      <p:ext uri="{BB962C8B-B14F-4D97-AF65-F5344CB8AC3E}">
        <p14:creationId xmlns:p14="http://schemas.microsoft.com/office/powerpoint/2010/main" val="293841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 Icons dürfen frei, einzeln und auch ohne Bezeichnung verwendet werden.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Der Weg zur treibhausgasneutralen Verwaltung: Etappen und Hilfestellungen, 2021</a:t>
            </a:r>
          </a:p>
          <a:p>
            <a:pPr defTabSz="947684">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pPr defTabSz="947684">
              <a:defRPr/>
            </a:pPr>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3</a:t>
            </a:fld>
            <a:endParaRPr lang="de-DE"/>
          </a:p>
        </p:txBody>
      </p:sp>
    </p:spTree>
    <p:extLst>
      <p:ext uri="{BB962C8B-B14F-4D97-AF65-F5344CB8AC3E}">
        <p14:creationId xmlns:p14="http://schemas.microsoft.com/office/powerpoint/2010/main" val="169411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Diese Abbildung ermöglicht es, darzustellen, welche Etappen auf dem Weg zur treibhausgasneutralen Verwaltung bereits umgesetzt wurden oder welche aktuell noch in Erarbeitung sind.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Der Weg zur treibhausgasneutralen Verwaltung: Etappen und Hilfestellungen, 2021</a:t>
            </a:r>
          </a:p>
          <a:p>
            <a:pPr defTabSz="947684">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pPr defTabSz="947684">
              <a:defRPr/>
            </a:pPr>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4</a:t>
            </a:fld>
            <a:endParaRPr lang="de-DE"/>
          </a:p>
        </p:txBody>
      </p:sp>
    </p:spTree>
    <p:extLst>
      <p:ext uri="{BB962C8B-B14F-4D97-AF65-F5344CB8AC3E}">
        <p14:creationId xmlns:p14="http://schemas.microsoft.com/office/powerpoint/2010/main" val="154367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Diese Abbildung kann frei verwendet werden. </a:t>
            </a:r>
          </a:p>
          <a:p>
            <a:endParaRPr lang="de-DE" sz="1000" dirty="0">
              <a:latin typeface="Aptos Light" panose="020B0004020202020204" pitchFamily="34" charset="0"/>
            </a:endParaRPr>
          </a:p>
          <a:p>
            <a:pPr>
              <a:lnSpc>
                <a:spcPct val="107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Der Prozess der treibhausgasneutralen Verwaltung als „Change“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Ein zentraler Ansatz für gelungene Kommunikation beim Prozess zur treibhausgasneutralen Verwaltung kann aus dem „Change Management“ übernommen werden. Ein „Change Management“ umfasst alle Schritte, die bei der Veränderung von Systemen, Strategien, Werten und Verhaltensweisen innerhalb einer Organisation durchgeführt werden. Es ist ein integrierter, systemischer Ansatz, um Organisationen erfolgreich zu transformieren, um Mehrwert und die Einhaltung von politischen Vorgaben zu erzielen. Im Mittelpunkt stehen immer die Menschen innerhalb der Organisation und die Frage, wie sie ihre Arbeit besser, zielkonformer (also klimafreundlicher) und mit mehr Zufriedenheit nachgehen können. Der Prozess auf dem Weg zur treibhausgasneutralen Verwaltung kann daher auch als „Change“ verstanden werden. </a:t>
            </a:r>
          </a:p>
          <a:p>
            <a:endParaRPr lang="de-DE" sz="1000" dirty="0">
              <a:latin typeface="Aptos Light" panose="020B0004020202020204" pitchFamily="34" charset="0"/>
            </a:endParaRPr>
          </a:p>
          <a:p>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6</a:t>
            </a:fld>
            <a:endParaRPr lang="de-DE"/>
          </a:p>
        </p:txBody>
      </p:sp>
    </p:spTree>
    <p:extLst>
      <p:ext uri="{BB962C8B-B14F-4D97-AF65-F5344CB8AC3E}">
        <p14:creationId xmlns:p14="http://schemas.microsoft.com/office/powerpoint/2010/main" val="381761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Diese Abbildung kann frei verwendet werden. </a:t>
            </a:r>
          </a:p>
          <a:p>
            <a:endParaRPr lang="de-DE" sz="1000" dirty="0">
              <a:latin typeface="Aptos Light" panose="020B0004020202020204" pitchFamily="34" charset="0"/>
            </a:endParaRPr>
          </a:p>
          <a:p>
            <a:pPr>
              <a:lnSpc>
                <a:spcPct val="107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Change Story“ als zentrale Erzählung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Die „Change Story“ kann dabei als die zentrale Erzählung (Narrativ) beschrieben werden, die die Gründe, die Zielvision und die notwendigen Schritte für den Weg zur Treibhausgasneutralität verständlich, prägnant und greifbar für alle Personen in der Verwaltung darstellt. Die Ausarbeitung einer „Change Story“ sollte dabei bewusst erfolgen und kann verschiedenen Akteure einbeziehen. Die Darstellung sollte klar, prägnant und möglichst visuell sein sowie den Empfehlungen der Fachliteratur (siehe unten) folgen. Sie ist keine langatmige Erläuterung, sondern folgt eine „Elevator Pitch“ Logik, d.h. sie ist kurz, einfach, leicht zu merken und weckt Interesse. Ausgangslage dabei ist, dass es Menschen leichter fällt, sich auf eine Veränderung einzulassen, wenn sie die Gründe für die Notwendigkeit verstehen, ihnen gleichzeitig eine Vision des Zielzustands präsentiert und der Lösungsweg sichtbar gemacht wird. Das Aufzeigen eines attraktiven Zielzustands sowie das Sichtbarmachen des Lösungswegs können mit den Etappen „Ziele formulieren“ und „Maßnahmen umsetzen“ verbunden werden. Für die Etappe „Organisation aufbauen“ ist es hilfreich, wenn die Gründe für die Notwendigkeit der Veränderung – letztlich die Frage „Warum müssen wir etwas unternehmen?“ – formuliert werden. Eine Veränderung kann dann besser erfolgen, wenn dieser Imperativ und die damit verbundene Dringlichkeit von allen beteiligten Akteuren verstanden wird. </a:t>
            </a:r>
          </a:p>
          <a:p>
            <a:endParaRPr lang="de-DE" sz="1000" dirty="0">
              <a:latin typeface="Aptos Light" panose="020B0004020202020204" pitchFamily="34" charset="0"/>
            </a:endParaRPr>
          </a:p>
          <a:p>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7</a:t>
            </a:fld>
            <a:endParaRPr lang="de-DE"/>
          </a:p>
        </p:txBody>
      </p:sp>
    </p:spTree>
    <p:extLst>
      <p:ext uri="{BB962C8B-B14F-4D97-AF65-F5344CB8AC3E}">
        <p14:creationId xmlns:p14="http://schemas.microsoft.com/office/powerpoint/2010/main" val="2835829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Diese Abbildung kann frei verwendet werden. </a:t>
            </a:r>
          </a:p>
          <a:p>
            <a:endParaRPr lang="de-DE" sz="1000" dirty="0">
              <a:latin typeface="Aptos Light" panose="020B0004020202020204" pitchFamily="34" charset="0"/>
            </a:endParaRPr>
          </a:p>
          <a:p>
            <a:pPr>
              <a:lnSpc>
                <a:spcPct val="107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Change Story“ als zentrale Erzählung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Die „Change Story“ kann dabei als die zentrale Erzählung (Narrativ) beschrieben werden, die die Gründe, die Zielvision und die notwendigen Schritte für den Weg zur Treibhausgasneutralität verständlich, prägnant und greifbar für alle Personen in der Verwaltung darstellt. Die Ausarbeitung einer „Change Story“ sollte dabei bewusst erfolgen und kann verschiedenen Akteure einbeziehen. Die Darstellung sollte klar, prägnant und möglichst visuell sein sowie den Empfehlungen der Fachliteratur (siehe unten) folgen. Sie ist keine langatmige Erläuterung, sondern folgt eine „Elevator Pitch“ Logik, d.h. sie ist kurz, einfach, leicht zu merken und weckt Interesse. Ausgangslage dabei ist, dass es Menschen leichter fällt, sich auf eine Veränderung einzulassen, wenn sie die Gründe für die Notwendigkeit verstehen, ihnen gleichzeitig eine Vision des Zielzustands präsentiert und der Lösungsweg sichtbar gemacht wird. Das Aufzeigen eines attraktiven Zielzustands sowie das Sichtbarmachen des Lösungswegs können mit den Etappen „Ziele formulieren“ und „Maßnahmen umsetzen“ verbunden werden. Für die Etappe „Organisation aufbauen“ ist es hilfreich, wenn die Gründe für die Notwendigkeit der Veränderung – letztlich die Frage „Warum müssen wir etwas unternehmen?“ – formuliert werden. Eine Veränderung kann dann besser erfolgen, wenn dieser Imperativ und die damit verbundene Dringlichkeit von allen beteiligten Akteuren verstanden wird. </a:t>
            </a:r>
          </a:p>
          <a:p>
            <a:endParaRPr lang="de-DE" sz="1000" dirty="0">
              <a:latin typeface="Aptos Light" panose="020B0004020202020204" pitchFamily="34" charset="0"/>
            </a:endParaRPr>
          </a:p>
          <a:p>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8</a:t>
            </a:fld>
            <a:endParaRPr lang="de-DE"/>
          </a:p>
        </p:txBody>
      </p:sp>
    </p:spTree>
    <p:extLst>
      <p:ext uri="{BB962C8B-B14F-4D97-AF65-F5344CB8AC3E}">
        <p14:creationId xmlns:p14="http://schemas.microsoft.com/office/powerpoint/2010/main" val="229050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Dieses Arbeitsblatt kann frei verwendet werden. </a:t>
            </a:r>
          </a:p>
          <a:p>
            <a:endParaRPr lang="de-DE" sz="1000" dirty="0">
              <a:latin typeface="Aptos Light" panose="020B0004020202020204" pitchFamily="34" charset="0"/>
            </a:endParaRPr>
          </a:p>
          <a:p>
            <a:pPr>
              <a:lnSpc>
                <a:spcPct val="107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Die drei zentralen Fragen: Warum, Was und Wie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Die „Change Story“ beantwortet drei zentrale Fragen: </a:t>
            </a:r>
          </a:p>
          <a:p>
            <a:pPr>
              <a:lnSpc>
                <a:spcPct val="107000"/>
              </a:lnSpc>
              <a:spcAft>
                <a:spcPts val="800"/>
              </a:spcAft>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40385">
              <a:lnSpc>
                <a:spcPct val="107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Warum müssen wir etwas unternehmen?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40385">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Die Beantwortung dieser Frage zielt auf den „organisationalen Imperativ“ und die „Dringlichkeit“, d.h. die Gründe für die notwendige Veränderung und den Prozess müssen daraus deutlich hervorgehen. </a:t>
            </a:r>
          </a:p>
          <a:p>
            <a:pPr marL="540385">
              <a:lnSpc>
                <a:spcPct val="107000"/>
              </a:lnSpc>
              <a:spcAft>
                <a:spcPts val="800"/>
              </a:spcAft>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40385">
              <a:lnSpc>
                <a:spcPct val="107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Was möchten wir erreichen?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40385">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Hier wird dargestellt, wie der Zielzustand aussehen kann. Dabei sollten gemäß den Empfehlungen für gute Klimakommunikation die Köpfe und Herzen erreicht und an die Werte der Zielgruppe angeknüpft werden. Je konkreter und erstrebenswerter die Vision ist, desto eher werden die Angesprochen bereit sein, ihren Arbeitsalltag daran auszurichten. </a:t>
            </a:r>
          </a:p>
          <a:p>
            <a:pPr marL="540385">
              <a:lnSpc>
                <a:spcPct val="107000"/>
              </a:lnSpc>
              <a:spcAft>
                <a:spcPts val="800"/>
              </a:spcAft>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40385">
              <a:lnSpc>
                <a:spcPct val="107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Wie erreichen wir das?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40385">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An dieser Stelle wird der Lösungsweg sichtbar gemacht. Fokus ist hier auf den konkreten Handlungsmöglichkeiten für die Verwaltung. Im Idealfall werden auch Meilensteine formuliert. </a:t>
            </a:r>
          </a:p>
          <a:p>
            <a:pPr marL="540385">
              <a:lnSpc>
                <a:spcPct val="107000"/>
              </a:lnSpc>
              <a:spcAft>
                <a:spcPts val="800"/>
              </a:spcAft>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Die Beantwortung der Fragen erfolgt in Kernaussagen, die für die jeweilige Verwaltung ausgearbeitet werden sollten. Dabei ist darauf zu achten, dass die Gründe, Ziele und Schritte nicht miteinander vermischt werden und sich deutlich voneinander abgrenzen. Die Präsentation der „Change Story“ ist dann für die Zuständigen der übergeordneten Koordination des Prozesses eine wichtige Aufgabe. Sie wird in verschiedenen Kontexten, über diverse Kanäle und vor verschiedenen Gremien notwendig sein und auf die Zielgruppe angepasst. Im Kern sollten die Schlüsselbotschaften jedoch immer die gleichen sein. Die Ausarbeitung kann durch Einzelpersonen, im Team oder durch die Führungsebene erfolgen. Wichtig ist jedoch, dass die Inhalte der „Change Story“ nach und nach allen in der Verwaltung vermittelt werden sollten. </a:t>
            </a:r>
          </a:p>
          <a:p>
            <a:endParaRPr lang="de-DE" sz="1000" dirty="0">
              <a:latin typeface="Aptos Light" panose="020B0004020202020204" pitchFamily="34" charset="0"/>
            </a:endParaRPr>
          </a:p>
          <a:p>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9</a:t>
            </a:fld>
            <a:endParaRPr lang="de-DE"/>
          </a:p>
        </p:txBody>
      </p:sp>
    </p:spTree>
    <p:extLst>
      <p:ext uri="{BB962C8B-B14F-4D97-AF65-F5344CB8AC3E}">
        <p14:creationId xmlns:p14="http://schemas.microsoft.com/office/powerpoint/2010/main" val="409771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10</a:t>
            </a:fld>
            <a:endParaRPr lang="de-DE"/>
          </a:p>
        </p:txBody>
      </p:sp>
    </p:spTree>
    <p:extLst>
      <p:ext uri="{BB962C8B-B14F-4D97-AF65-F5344CB8AC3E}">
        <p14:creationId xmlns:p14="http://schemas.microsoft.com/office/powerpoint/2010/main" val="1211863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8806049" y="5165390"/>
            <a:ext cx="2914375" cy="1264595"/>
          </a:xfrm>
          <a:prstGeom prst="rect">
            <a:avLst/>
          </a:prstGeom>
        </p:spPr>
      </p:pic>
      <p:sp>
        <p:nvSpPr>
          <p:cNvPr id="6" name="Titel 1">
            <a:extLst>
              <a:ext uri="{FF2B5EF4-FFF2-40B4-BE49-F238E27FC236}">
                <a16:creationId xmlns:a16="http://schemas.microsoft.com/office/drawing/2014/main" id="{8D8EE63B-BB8F-2B12-2204-3CEAB86660F3}"/>
              </a:ext>
            </a:extLst>
          </p:cNvPr>
          <p:cNvSpPr>
            <a:spLocks noGrp="1"/>
          </p:cNvSpPr>
          <p:nvPr>
            <p:ph type="ctrTitle"/>
          </p:nvPr>
        </p:nvSpPr>
        <p:spPr>
          <a:xfrm>
            <a:off x="381000" y="1866959"/>
            <a:ext cx="9144000" cy="744596"/>
          </a:xfrm>
          <a:prstGeom prst="rect">
            <a:avLst/>
          </a:prstGeom>
        </p:spPr>
        <p:txBody>
          <a:bodyPr anchor="b"/>
          <a:lstStyle>
            <a:lvl1pPr algn="l">
              <a:defRPr sz="4400" b="1">
                <a:solidFill>
                  <a:srgbClr val="7ABAA3"/>
                </a:solidFill>
              </a:defRPr>
            </a:lvl1pPr>
          </a:lstStyle>
          <a:p>
            <a:r>
              <a:rPr lang="de-DE" dirty="0"/>
              <a:t>Mastertitelformat bearbeiten</a:t>
            </a:r>
          </a:p>
        </p:txBody>
      </p:sp>
      <p:sp>
        <p:nvSpPr>
          <p:cNvPr id="7" name="Titel 1">
            <a:extLst>
              <a:ext uri="{FF2B5EF4-FFF2-40B4-BE49-F238E27FC236}">
                <a16:creationId xmlns:a16="http://schemas.microsoft.com/office/drawing/2014/main" id="{64E71B2F-B80D-729A-691E-14028DBE06AF}"/>
              </a:ext>
            </a:extLst>
          </p:cNvPr>
          <p:cNvSpPr txBox="1">
            <a:spLocks/>
          </p:cNvSpPr>
          <p:nvPr userDrawn="1"/>
        </p:nvSpPr>
        <p:spPr>
          <a:xfrm>
            <a:off x="390696" y="1260822"/>
            <a:ext cx="9144000" cy="744596"/>
          </a:xfrm>
          <a:prstGeom prst="rect">
            <a:avLst/>
          </a:prstGeom>
        </p:spPr>
        <p:txBody>
          <a:bodyPr anchor="b"/>
          <a:lstStyle>
            <a:lvl1pPr algn="l" defTabSz="914400" rtl="0" eaLnBrk="1" latinLnBrk="0" hangingPunct="1">
              <a:lnSpc>
                <a:spcPct val="90000"/>
              </a:lnSpc>
              <a:spcBef>
                <a:spcPct val="0"/>
              </a:spcBef>
              <a:buNone/>
              <a:defRPr sz="4400" b="1" kern="1200">
                <a:solidFill>
                  <a:srgbClr val="7ABAA3"/>
                </a:solidFill>
                <a:latin typeface="+mj-lt"/>
                <a:ea typeface="+mj-ea"/>
                <a:cs typeface="+mj-cs"/>
              </a:defRPr>
            </a:lvl1pPr>
          </a:lstStyle>
          <a:p>
            <a:r>
              <a:rPr lang="de-DE" sz="2800" b="0" dirty="0">
                <a:solidFill>
                  <a:schemeClr val="bg1"/>
                </a:solidFill>
              </a:rPr>
              <a:t>IkKa- Instrumente für kommunale Klimaschutzarbeit </a:t>
            </a:r>
          </a:p>
        </p:txBody>
      </p:sp>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75925" y="5156214"/>
            <a:ext cx="4749117" cy="1095908"/>
          </a:xfrm>
          <a:prstGeom prst="rect">
            <a:avLst/>
          </a:prstGeom>
        </p:spPr>
      </p:pic>
    </p:spTree>
    <p:extLst>
      <p:ext uri="{BB962C8B-B14F-4D97-AF65-F5344CB8AC3E}">
        <p14:creationId xmlns:p14="http://schemas.microsoft.com/office/powerpoint/2010/main" val="387046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Darstellung, Design enthält.&#10;&#10;Automatisch generierte Beschreibung">
            <a:extLst>
              <a:ext uri="{FF2B5EF4-FFF2-40B4-BE49-F238E27FC236}">
                <a16:creationId xmlns:a16="http://schemas.microsoft.com/office/drawing/2014/main" id="{C30628CA-C844-9891-DE91-603283C0555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998677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940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Überschrift_Inhalt_einespaltig">
    <p:spTree>
      <p:nvGrpSpPr>
        <p:cNvPr id="1" name=""/>
        <p:cNvGrpSpPr/>
        <p:nvPr/>
      </p:nvGrpSpPr>
      <p:grpSpPr>
        <a:xfrm>
          <a:off x="0" y="0"/>
          <a:ext cx="0" cy="0"/>
          <a:chOff x="0" y="0"/>
          <a:chExt cx="0" cy="0"/>
        </a:xfrm>
      </p:grpSpPr>
      <p:sp>
        <p:nvSpPr>
          <p:cNvPr id="7" name="Inhaltsplatzhalter 11">
            <a:extLst>
              <a:ext uri="{FF2B5EF4-FFF2-40B4-BE49-F238E27FC236}">
                <a16:creationId xmlns:a16="http://schemas.microsoft.com/office/drawing/2014/main" id="{8A0319EA-3286-044D-83C2-2CB9A4C45B0C}"/>
              </a:ext>
            </a:extLst>
          </p:cNvPr>
          <p:cNvSpPr>
            <a:spLocks noGrp="1"/>
          </p:cNvSpPr>
          <p:nvPr>
            <p:ph sz="quarter" idx="17"/>
          </p:nvPr>
        </p:nvSpPr>
        <p:spPr>
          <a:xfrm>
            <a:off x="766763" y="1646713"/>
            <a:ext cx="10658474" cy="38528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oliennummernplatzhalter 3">
            <a:extLst>
              <a:ext uri="{FF2B5EF4-FFF2-40B4-BE49-F238E27FC236}">
                <a16:creationId xmlns:a16="http://schemas.microsoft.com/office/drawing/2014/main" id="{65D25BFD-9446-CE45-B234-49B2E2E27A5F}"/>
              </a:ext>
            </a:extLst>
          </p:cNvPr>
          <p:cNvSpPr>
            <a:spLocks noGrp="1"/>
          </p:cNvSpPr>
          <p:nvPr>
            <p:ph type="sldNum" sz="quarter" idx="11"/>
          </p:nvPr>
        </p:nvSpPr>
        <p:spPr>
          <a:xfrm>
            <a:off x="181856" y="6503751"/>
            <a:ext cx="972000" cy="245663"/>
          </a:xfrm>
          <a:prstGeom prst="rect">
            <a:avLst/>
          </a:prstGeom>
        </p:spPr>
        <p:txBody>
          <a:bodyPr/>
          <a:lstStyle/>
          <a:p>
            <a:pPr algn="l"/>
            <a:r>
              <a:rPr lang="de-DE"/>
              <a:t>Seite </a:t>
            </a:r>
            <a:fld id="{116EDF81-E62B-6D4E-87B5-2A3890D58C7C}" type="slidenum">
              <a:rPr lang="de-DE" smtClean="0"/>
              <a:pPr algn="l"/>
              <a:t>‹Nr.›</a:t>
            </a:fld>
            <a:endParaRPr lang="de-DE" sz="1100" dirty="0"/>
          </a:p>
        </p:txBody>
      </p:sp>
      <p:sp>
        <p:nvSpPr>
          <p:cNvPr id="6" name="Titel 1">
            <a:extLst>
              <a:ext uri="{FF2B5EF4-FFF2-40B4-BE49-F238E27FC236}">
                <a16:creationId xmlns:a16="http://schemas.microsoft.com/office/drawing/2014/main" id="{A2F6AE76-7D06-274A-A2AC-7EBCC198E296}"/>
              </a:ext>
            </a:extLst>
          </p:cNvPr>
          <p:cNvSpPr>
            <a:spLocks noGrp="1"/>
          </p:cNvSpPr>
          <p:nvPr>
            <p:ph type="title" hasCustomPrompt="1"/>
          </p:nvPr>
        </p:nvSpPr>
        <p:spPr>
          <a:xfrm>
            <a:off x="766762" y="476251"/>
            <a:ext cx="10658475" cy="360362"/>
          </a:xfrm>
          <a:prstGeom prst="rect">
            <a:avLst/>
          </a:prstGeom>
        </p:spPr>
        <p:txBody>
          <a:bodyPr lIns="0" tIns="0" rIns="0" bIns="0"/>
          <a:lstStyle/>
          <a:p>
            <a:r>
              <a:rPr lang="de-DE" dirty="0"/>
              <a:t>Überschrift</a:t>
            </a:r>
            <a:br>
              <a:rPr lang="de-DE" dirty="0"/>
            </a:br>
            <a:endParaRPr lang="de-DE" dirty="0"/>
          </a:p>
        </p:txBody>
      </p:sp>
    </p:spTree>
    <p:extLst>
      <p:ext uri="{BB962C8B-B14F-4D97-AF65-F5344CB8AC3E}">
        <p14:creationId xmlns:p14="http://schemas.microsoft.com/office/powerpoint/2010/main" val="1706485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25E31E4-9FA2-7B48-BC98-E15AE83132EA}"/>
              </a:ext>
            </a:extLst>
          </p:cNvPr>
          <p:cNvSpPr>
            <a:spLocks noGrp="1"/>
          </p:cNvSpPr>
          <p:nvPr>
            <p:ph type="sldNum" sz="quarter" idx="11"/>
          </p:nvPr>
        </p:nvSpPr>
        <p:spPr>
          <a:xfrm>
            <a:off x="181856" y="6503751"/>
            <a:ext cx="972000" cy="245663"/>
          </a:xfrm>
          <a:prstGeom prst="rect">
            <a:avLst/>
          </a:prstGeom>
        </p:spPr>
        <p:txBody>
          <a:bodyPr/>
          <a:lstStyle/>
          <a:p>
            <a:pPr algn="l"/>
            <a:r>
              <a:rPr lang="de-DE"/>
              <a:t>Seite </a:t>
            </a:r>
            <a:fld id="{116EDF81-E62B-6D4E-87B5-2A3890D58C7C}" type="slidenum">
              <a:rPr lang="de-DE" smtClean="0"/>
              <a:pPr algn="l"/>
              <a:t>‹Nr.›</a:t>
            </a:fld>
            <a:endParaRPr lang="de-DE" sz="1100" dirty="0"/>
          </a:p>
        </p:txBody>
      </p:sp>
      <p:sp>
        <p:nvSpPr>
          <p:cNvPr id="6" name="Titel 1">
            <a:extLst>
              <a:ext uri="{FF2B5EF4-FFF2-40B4-BE49-F238E27FC236}">
                <a16:creationId xmlns:a16="http://schemas.microsoft.com/office/drawing/2014/main" id="{4C5D7F36-C918-0743-BBD3-78B052701A74}"/>
              </a:ext>
            </a:extLst>
          </p:cNvPr>
          <p:cNvSpPr>
            <a:spLocks noGrp="1"/>
          </p:cNvSpPr>
          <p:nvPr>
            <p:ph type="title"/>
          </p:nvPr>
        </p:nvSpPr>
        <p:spPr>
          <a:xfrm>
            <a:off x="766762" y="476250"/>
            <a:ext cx="10658475" cy="560697"/>
          </a:xfrm>
          <a:prstGeom prst="rect">
            <a:avLst/>
          </a:prstGeom>
        </p:spPr>
        <p:txBody>
          <a:bodyPr lIns="0" tIns="0" rIns="0" bIns="0"/>
          <a:lstStyle/>
          <a:p>
            <a:r>
              <a:rPr lang="de-DE" dirty="0"/>
              <a:t>Mastertitelformat bearbeiten</a:t>
            </a:r>
          </a:p>
        </p:txBody>
      </p:sp>
    </p:spTree>
    <p:extLst>
      <p:ext uri="{BB962C8B-B14F-4D97-AF65-F5344CB8AC3E}">
        <p14:creationId xmlns:p14="http://schemas.microsoft.com/office/powerpoint/2010/main" val="2977965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ur Bild">
    <p:spTree>
      <p:nvGrpSpPr>
        <p:cNvPr id="1" name=""/>
        <p:cNvGrpSpPr/>
        <p:nvPr/>
      </p:nvGrpSpPr>
      <p:grpSpPr>
        <a:xfrm>
          <a:off x="0" y="0"/>
          <a:ext cx="0" cy="0"/>
          <a:chOff x="0" y="0"/>
          <a:chExt cx="0" cy="0"/>
        </a:xfrm>
      </p:grpSpPr>
      <p:sp>
        <p:nvSpPr>
          <p:cNvPr id="8" name="Foliennummernplatzhalter 5">
            <a:extLst>
              <a:ext uri="{FF2B5EF4-FFF2-40B4-BE49-F238E27FC236}">
                <a16:creationId xmlns:a16="http://schemas.microsoft.com/office/drawing/2014/main" id="{A2C58410-1B7C-40A7-BE8F-E624096DC29F}"/>
              </a:ext>
            </a:extLst>
          </p:cNvPr>
          <p:cNvSpPr>
            <a:spLocks noGrp="1"/>
          </p:cNvSpPr>
          <p:nvPr>
            <p:ph type="sldNum" sz="quarter" idx="4"/>
          </p:nvPr>
        </p:nvSpPr>
        <p:spPr>
          <a:xfrm>
            <a:off x="410972" y="6446447"/>
            <a:ext cx="667912" cy="245663"/>
          </a:xfrm>
          <a:prstGeom prst="rect">
            <a:avLst/>
          </a:prstGeom>
        </p:spPr>
        <p:txBody>
          <a:bodyPr vert="horz" lIns="0" tIns="0" rIns="0" bIns="0" rtlCol="0" anchor="t" anchorCtr="0"/>
          <a:lstStyle>
            <a:lvl1pPr algn="r">
              <a:defRPr sz="1200" b="1">
                <a:solidFill>
                  <a:srgbClr val="8DC31A"/>
                </a:solidFill>
              </a:defRPr>
            </a:lvl1pPr>
          </a:lstStyle>
          <a:p>
            <a:pPr algn="l"/>
            <a:r>
              <a:rPr lang="de-DE"/>
              <a:t>Seite </a:t>
            </a:r>
            <a:fld id="{116EDF81-E62B-6D4E-87B5-2A3890D58C7C}" type="slidenum">
              <a:rPr lang="de-DE" smtClean="0"/>
              <a:pPr algn="l"/>
              <a:t>‹Nr.›</a:t>
            </a:fld>
            <a:endParaRPr lang="de-DE"/>
          </a:p>
        </p:txBody>
      </p:sp>
    </p:spTree>
    <p:extLst>
      <p:ext uri="{BB962C8B-B14F-4D97-AF65-F5344CB8AC3E}">
        <p14:creationId xmlns:p14="http://schemas.microsoft.com/office/powerpoint/2010/main" val="22102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8806049" y="5165390"/>
            <a:ext cx="2914375" cy="1264595"/>
          </a:xfrm>
          <a:prstGeom prst="rect">
            <a:avLst/>
          </a:prstGeom>
        </p:spPr>
      </p:pic>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75925" y="5156214"/>
            <a:ext cx="4749117" cy="1095908"/>
          </a:xfrm>
          <a:prstGeom prst="rect">
            <a:avLst/>
          </a:prstGeom>
        </p:spPr>
      </p:pic>
    </p:spTree>
    <p:extLst>
      <p:ext uri="{BB962C8B-B14F-4D97-AF65-F5344CB8AC3E}">
        <p14:creationId xmlns:p14="http://schemas.microsoft.com/office/powerpoint/2010/main" val="219176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1"/>
            <a:ext cx="12202160" cy="1132608"/>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1">
            <a:extLst>
              <a:ext uri="{FF2B5EF4-FFF2-40B4-BE49-F238E27FC236}">
                <a16:creationId xmlns:a16="http://schemas.microsoft.com/office/drawing/2014/main" id="{242C4791-2EC8-4878-205D-E44A356CEF3C}"/>
              </a:ext>
            </a:extLst>
          </p:cNvPr>
          <p:cNvSpPr>
            <a:spLocks noGrp="1"/>
          </p:cNvSpPr>
          <p:nvPr>
            <p:ph type="title"/>
          </p:nvPr>
        </p:nvSpPr>
        <p:spPr>
          <a:xfrm>
            <a:off x="379800" y="318908"/>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CDD390A5-B1E2-C2C0-F6B3-BE26305382C3}"/>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rgbClr val="8DC31A"/>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E3922850-5E07-460F-7ABD-203D66B6DA5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196003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1"/>
            <a:ext cx="12202160" cy="1132608"/>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1">
            <a:extLst>
              <a:ext uri="{FF2B5EF4-FFF2-40B4-BE49-F238E27FC236}">
                <a16:creationId xmlns:a16="http://schemas.microsoft.com/office/drawing/2014/main" id="{242C4791-2EC8-4878-205D-E44A356CEF3C}"/>
              </a:ext>
            </a:extLst>
          </p:cNvPr>
          <p:cNvSpPr>
            <a:spLocks noGrp="1"/>
          </p:cNvSpPr>
          <p:nvPr>
            <p:ph type="title"/>
          </p:nvPr>
        </p:nvSpPr>
        <p:spPr>
          <a:xfrm>
            <a:off x="379800" y="318908"/>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Tree>
    <p:extLst>
      <p:ext uri="{BB962C8B-B14F-4D97-AF65-F5344CB8AC3E}">
        <p14:creationId xmlns:p14="http://schemas.microsoft.com/office/powerpoint/2010/main" val="12925200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0"/>
            <a:ext cx="12202160" cy="1259671"/>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914C030A-78ED-23E3-EDF9-3C3F080452D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32274" y="10389"/>
            <a:ext cx="3458072" cy="1361211"/>
          </a:xfrm>
          <a:prstGeom prst="rect">
            <a:avLst/>
          </a:prstGeom>
        </p:spPr>
      </p:pic>
      <p:sp>
        <p:nvSpPr>
          <p:cNvPr id="2" name="Foliennummernplatzhalter 5">
            <a:extLst>
              <a:ext uri="{FF2B5EF4-FFF2-40B4-BE49-F238E27FC236}">
                <a16:creationId xmlns:a16="http://schemas.microsoft.com/office/drawing/2014/main" id="{52C05626-1B7B-3179-8695-AA857D9ECFF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rgbClr val="8DC31A"/>
                </a:solidFill>
              </a:defRPr>
            </a:lvl1pPr>
          </a:lstStyle>
          <a:p>
            <a:pPr algn="l"/>
            <a:r>
              <a:rPr lang="de-DE"/>
              <a:t>Seite </a:t>
            </a:r>
            <a:fld id="{116EDF81-E62B-6D4E-87B5-2A3890D58C7C}" type="slidenum">
              <a:rPr lang="de-DE" smtClean="0"/>
              <a:pPr algn="l"/>
              <a:t>‹Nr.›</a:t>
            </a:fld>
            <a:endParaRPr lang="de-DE" dirty="0"/>
          </a:p>
        </p:txBody>
      </p:sp>
      <p:sp>
        <p:nvSpPr>
          <p:cNvPr id="3" name="Textfeld 2">
            <a:extLst>
              <a:ext uri="{FF2B5EF4-FFF2-40B4-BE49-F238E27FC236}">
                <a16:creationId xmlns:a16="http://schemas.microsoft.com/office/drawing/2014/main" id="{5D6D9C4C-D1D2-EC46-34A4-EC827C9DD47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28466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0211770-D169-659B-B9E7-987A438A1FF3}"/>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B9F9AD72-2DC2-D1A8-BF18-1DFA7ABFE5C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3" name="Grafik 12">
            <a:extLst>
              <a:ext uri="{FF2B5EF4-FFF2-40B4-BE49-F238E27FC236}">
                <a16:creationId xmlns:a16="http://schemas.microsoft.com/office/drawing/2014/main" id="{D6D83FA3-1069-E94E-62B2-9669B111A63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182EF6AC-434B-4747-3F79-8CC75CE77C5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rgbClr val="8DC31A"/>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B3EEA96E-0F4B-B2DF-1B58-10CD6AC0FE31}"/>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97781987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70BA9381-A577-D397-963A-ABF034C6BE7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111827" cy="1111827"/>
          </a:xfrm>
          <a:prstGeom prst="rect">
            <a:avLst/>
          </a:prstGeom>
        </p:spPr>
      </p:pic>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9D0D1F07-4C89-9D8E-4C7F-24EBCF056451}"/>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rgbClr val="8DC31A"/>
                </a:solidFill>
              </a:defRPr>
            </a:lvl1pPr>
          </a:lstStyle>
          <a:p>
            <a:pPr algn="l"/>
            <a:r>
              <a:rPr lang="de-DE"/>
              <a:t>Seite </a:t>
            </a:r>
            <a:fld id="{116EDF81-E62B-6D4E-87B5-2A3890D58C7C}" type="slidenum">
              <a:rPr lang="de-DE" smtClean="0"/>
              <a:pPr algn="l"/>
              <a:t>‹Nr.›</a:t>
            </a:fld>
            <a:endParaRPr lang="de-DE" dirty="0"/>
          </a:p>
        </p:txBody>
      </p:sp>
      <p:sp>
        <p:nvSpPr>
          <p:cNvPr id="3" name="Textfeld 2">
            <a:extLst>
              <a:ext uri="{FF2B5EF4-FFF2-40B4-BE49-F238E27FC236}">
                <a16:creationId xmlns:a16="http://schemas.microsoft.com/office/drawing/2014/main" id="{76755E99-6AA1-3483-AD48-E8B9127A5439}"/>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473741523"/>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3" name="Bildplatzhalter 2">
            <a:extLst>
              <a:ext uri="{FF2B5EF4-FFF2-40B4-BE49-F238E27FC236}">
                <a16:creationId xmlns:a16="http://schemas.microsoft.com/office/drawing/2014/main" id="{8A70F455-0201-A075-DF2D-AD722C1F10A7}"/>
              </a:ext>
            </a:extLst>
          </p:cNvPr>
          <p:cNvSpPr>
            <a:spLocks noGrp="1"/>
          </p:cNvSpPr>
          <p:nvPr>
            <p:ph type="pic" sz="quarter" idx="10"/>
          </p:nvPr>
        </p:nvSpPr>
        <p:spPr>
          <a:xfrm>
            <a:off x="5374641" y="0"/>
            <a:ext cx="6817360" cy="6858000"/>
          </a:xfrm>
          <a:prstGeom prst="rect">
            <a:avLst/>
          </a:prstGeom>
        </p:spPr>
        <p:txBody>
          <a:bodyPr/>
          <a:lstStyle>
            <a:lvl1pPr marL="0" indent="0">
              <a:buNone/>
              <a:defRPr/>
            </a:lvl1pPr>
          </a:lstStyle>
          <a:p>
            <a:endParaRPr lang="de-DE" dirty="0"/>
          </a:p>
        </p:txBody>
      </p:sp>
    </p:spTree>
    <p:extLst>
      <p:ext uri="{BB962C8B-B14F-4D97-AF65-F5344CB8AC3E}">
        <p14:creationId xmlns:p14="http://schemas.microsoft.com/office/powerpoint/2010/main" val="4192774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Screenshot, Kunst, Design, Darstellung enthält.&#10;&#10;Automatisch generierte Beschreibung">
            <a:extLst>
              <a:ext uri="{FF2B5EF4-FFF2-40B4-BE49-F238E27FC236}">
                <a16:creationId xmlns:a16="http://schemas.microsoft.com/office/drawing/2014/main" id="{9B5B5A0E-E4D7-5EAD-72D5-DB1C93ABB8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61701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974086"/>
      </p:ext>
    </p:extLst>
  </p:cSld>
  <p:clrMap bg1="lt1" tx1="dk1" bg2="lt2" tx2="dk2" accent1="accent1" accent2="accent2" accent3="accent3" accent4="accent4" accent5="accent5" accent6="accent6" hlink="hlink" folHlink="folHlink"/>
  <p:sldLayoutIdLst>
    <p:sldLayoutId id="2147483928" r:id="rId1"/>
    <p:sldLayoutId id="2147483945" r:id="rId2"/>
    <p:sldLayoutId id="2147483930" r:id="rId3"/>
    <p:sldLayoutId id="2147483944" r:id="rId4"/>
    <p:sldLayoutId id="2147483942" r:id="rId5"/>
    <p:sldLayoutId id="2147483658" r:id="rId6"/>
    <p:sldLayoutId id="2147483931" r:id="rId7"/>
    <p:sldLayoutId id="2147483661" r:id="rId8"/>
    <p:sldLayoutId id="2147483937" r:id="rId9"/>
    <p:sldLayoutId id="2147483936" r:id="rId10"/>
    <p:sldLayoutId id="2147483943" r:id="rId11"/>
    <p:sldLayoutId id="2147483946" r:id="rId12"/>
    <p:sldLayoutId id="2147483947" r:id="rId13"/>
    <p:sldLayoutId id="214748394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sv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27.svg"/><Relationship Id="rId1" Type="http://schemas.openxmlformats.org/officeDocument/2006/relationships/slideLayout" Target="../slideLayouts/slideLayout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EC76C2-43B2-6C81-6D2C-73E634AA3011}"/>
              </a:ext>
            </a:extLst>
          </p:cNvPr>
          <p:cNvSpPr txBox="1">
            <a:spLocks/>
          </p:cNvSpPr>
          <p:nvPr/>
        </p:nvSpPr>
        <p:spPr>
          <a:xfrm>
            <a:off x="392573" y="2104047"/>
            <a:ext cx="11031639" cy="16345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7ABAA3"/>
                </a:solidFill>
                <a:latin typeface="+mj-lt"/>
                <a:ea typeface="+mj-ea"/>
                <a:cs typeface="+mj-cs"/>
              </a:defRPr>
            </a:lvl1pPr>
          </a:lstStyle>
          <a:p>
            <a:r>
              <a:rPr lang="de-DE" dirty="0"/>
              <a:t>Foliensatz „Warum?“ </a:t>
            </a:r>
            <a:br>
              <a:rPr lang="de-DE" dirty="0"/>
            </a:br>
            <a:r>
              <a:rPr lang="de-DE" sz="2000" dirty="0"/>
              <a:t>Gründe, warum Verwaltungen sich auf den Weg machen, treibhausgasneutral zu werden</a:t>
            </a:r>
            <a:endParaRPr lang="de-DE" dirty="0"/>
          </a:p>
        </p:txBody>
      </p:sp>
    </p:spTree>
    <p:extLst>
      <p:ext uri="{BB962C8B-B14F-4D97-AF65-F5344CB8AC3E}">
        <p14:creationId xmlns:p14="http://schemas.microsoft.com/office/powerpoint/2010/main" val="415436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086BBC5-2A44-9805-3F51-680880A262F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8187" y="499731"/>
            <a:ext cx="10850883" cy="5550196"/>
          </a:xfrm>
          <a:prstGeom prst="rect">
            <a:avLst/>
          </a:prstGeom>
        </p:spPr>
      </p:pic>
      <p:pic>
        <p:nvPicPr>
          <p:cNvPr id="7" name="Grafik 6">
            <a:extLst>
              <a:ext uri="{FF2B5EF4-FFF2-40B4-BE49-F238E27FC236}">
                <a16:creationId xmlns:a16="http://schemas.microsoft.com/office/drawing/2014/main" id="{BDB7C8DD-2171-C77C-7FFA-C9B01B5726F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61581" y="6229456"/>
            <a:ext cx="375886" cy="375886"/>
          </a:xfrm>
          <a:prstGeom prst="rect">
            <a:avLst/>
          </a:prstGeom>
        </p:spPr>
      </p:pic>
      <p:pic>
        <p:nvPicPr>
          <p:cNvPr id="8" name="Grafik 7">
            <a:extLst>
              <a:ext uri="{FF2B5EF4-FFF2-40B4-BE49-F238E27FC236}">
                <a16:creationId xmlns:a16="http://schemas.microsoft.com/office/drawing/2014/main" id="{53762323-1A2B-DE00-F4F7-89AE7DE9C792}"/>
              </a:ext>
            </a:extLst>
          </p:cNvPr>
          <p:cNvPicPr>
            <a:picLocks noChangeAspect="1"/>
          </p:cNvPicPr>
          <p:nvPr/>
        </p:nvPicPr>
        <p:blipFill>
          <a:blip r:embed="rId6"/>
          <a:stretch>
            <a:fillRect/>
          </a:stretch>
        </p:blipFill>
        <p:spPr>
          <a:xfrm>
            <a:off x="8730174" y="6214090"/>
            <a:ext cx="896767" cy="379170"/>
          </a:xfrm>
          <a:prstGeom prst="rect">
            <a:avLst/>
          </a:prstGeom>
        </p:spPr>
      </p:pic>
      <p:pic>
        <p:nvPicPr>
          <p:cNvPr id="9" name="Grafik 8" descr="Ein Bild, das Text, Visitenkarte, Screenshot, Schrift enthält.&#10;&#10;Automatisch generierte Beschreibung">
            <a:extLst>
              <a:ext uri="{FF2B5EF4-FFF2-40B4-BE49-F238E27FC236}">
                <a16:creationId xmlns:a16="http://schemas.microsoft.com/office/drawing/2014/main" id="{3B9DE57A-B9E2-C3CB-4DC0-20598940744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405099" y="5930942"/>
            <a:ext cx="1786901" cy="927058"/>
          </a:xfrm>
          <a:prstGeom prst="rect">
            <a:avLst/>
          </a:prstGeom>
        </p:spPr>
      </p:pic>
      <p:pic>
        <p:nvPicPr>
          <p:cNvPr id="10" name="Grafik 9" descr="Ein Bild, das Symbol, Grafiken, Kreis, Logo enthält.&#10;&#10;Automatisch generierte Beschreibung">
            <a:extLst>
              <a:ext uri="{FF2B5EF4-FFF2-40B4-BE49-F238E27FC236}">
                <a16:creationId xmlns:a16="http://schemas.microsoft.com/office/drawing/2014/main" id="{A9D16FC6-21D5-3EF2-D12B-28276DCED96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819648" y="6224805"/>
            <a:ext cx="368455" cy="368455"/>
          </a:xfrm>
          <a:prstGeom prst="rect">
            <a:avLst/>
          </a:prstGeom>
        </p:spPr>
      </p:pic>
      <p:sp>
        <p:nvSpPr>
          <p:cNvPr id="13" name="Titel 1">
            <a:extLst>
              <a:ext uri="{FF2B5EF4-FFF2-40B4-BE49-F238E27FC236}">
                <a16:creationId xmlns:a16="http://schemas.microsoft.com/office/drawing/2014/main" id="{C826EA64-8766-894C-F9C0-30A2EFA404DB}"/>
              </a:ext>
            </a:extLst>
          </p:cNvPr>
          <p:cNvSpPr>
            <a:spLocks noGrp="1"/>
          </p:cNvSpPr>
          <p:nvPr>
            <p:ph type="title"/>
          </p:nvPr>
        </p:nvSpPr>
        <p:spPr>
          <a:xfrm>
            <a:off x="301657" y="290189"/>
            <a:ext cx="10515600" cy="557139"/>
          </a:xfrm>
          <a:prstGeom prst="rect">
            <a:avLst/>
          </a:prstGeom>
        </p:spPr>
        <p:txBody>
          <a:bodyPr>
            <a:noAutofit/>
          </a:bodyPr>
          <a:lstStyle/>
          <a:p>
            <a:r>
              <a:rPr lang="de-DE" sz="1800" dirty="0">
                <a:solidFill>
                  <a:schemeClr val="bg1"/>
                </a:solidFill>
              </a:rPr>
              <a:t>Entwicklung einer „Change Story“ für </a:t>
            </a:r>
            <a:br>
              <a:rPr lang="de-DE" sz="1800" dirty="0">
                <a:solidFill>
                  <a:schemeClr val="bg1"/>
                </a:solidFill>
              </a:rPr>
            </a:br>
            <a:r>
              <a:rPr lang="de-DE" sz="1800" dirty="0">
                <a:solidFill>
                  <a:schemeClr val="bg1"/>
                </a:solidFill>
              </a:rPr>
              <a:t>die treibhausgasneutrale Verwaltung </a:t>
            </a:r>
          </a:p>
        </p:txBody>
      </p:sp>
      <p:sp>
        <p:nvSpPr>
          <p:cNvPr id="2" name="Textfeld 1">
            <a:extLst>
              <a:ext uri="{FF2B5EF4-FFF2-40B4-BE49-F238E27FC236}">
                <a16:creationId xmlns:a16="http://schemas.microsoft.com/office/drawing/2014/main" id="{EDEB859C-C9BC-6EB9-A29F-1C7E55CF8D83}"/>
              </a:ext>
            </a:extLst>
          </p:cNvPr>
          <p:cNvSpPr txBox="1"/>
          <p:nvPr/>
        </p:nvSpPr>
        <p:spPr>
          <a:xfrm>
            <a:off x="543144" y="6255971"/>
            <a:ext cx="4958499" cy="276999"/>
          </a:xfrm>
          <a:prstGeom prst="rect">
            <a:avLst/>
          </a:prstGeom>
          <a:noFill/>
        </p:spPr>
        <p:txBody>
          <a:bodyPr wrap="square" rtlCol="0">
            <a:spAutoFit/>
          </a:bodyPr>
          <a:lstStyle/>
          <a:p>
            <a:r>
              <a:rPr lang="de-DE" sz="1200" dirty="0"/>
              <a:t>ie-leipzig.com/auf-dem-weg</a:t>
            </a:r>
          </a:p>
        </p:txBody>
      </p:sp>
    </p:spTree>
    <p:extLst>
      <p:ext uri="{BB962C8B-B14F-4D97-AF65-F5344CB8AC3E}">
        <p14:creationId xmlns:p14="http://schemas.microsoft.com/office/powerpoint/2010/main" val="323342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DE43A17-40E6-7E74-7B86-8F691AC568F8}"/>
              </a:ext>
            </a:extLst>
          </p:cNvPr>
          <p:cNvPicPr>
            <a:picLocks noChangeAspect="1"/>
          </p:cNvPicPr>
          <p:nvPr/>
        </p:nvPicPr>
        <p:blipFill>
          <a:blip r:embed="rId3"/>
          <a:stretch>
            <a:fillRect/>
          </a:stretch>
        </p:blipFill>
        <p:spPr>
          <a:xfrm>
            <a:off x="255560" y="441796"/>
            <a:ext cx="10876207" cy="3779848"/>
          </a:xfrm>
          <a:prstGeom prst="rect">
            <a:avLst/>
          </a:prstGeom>
        </p:spPr>
      </p:pic>
    </p:spTree>
    <p:extLst>
      <p:ext uri="{BB962C8B-B14F-4D97-AF65-F5344CB8AC3E}">
        <p14:creationId xmlns:p14="http://schemas.microsoft.com/office/powerpoint/2010/main" val="98934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CAE445-A6C6-591A-0DB5-5502836E3D00}"/>
              </a:ext>
            </a:extLst>
          </p:cNvPr>
          <p:cNvSpPr>
            <a:spLocks noGrp="1"/>
          </p:cNvSpPr>
          <p:nvPr>
            <p:ph type="title"/>
          </p:nvPr>
        </p:nvSpPr>
        <p:spPr>
          <a:prstGeom prst="rect">
            <a:avLst/>
          </a:prstGeom>
        </p:spPr>
        <p:txBody>
          <a:bodyPr>
            <a:normAutofit/>
          </a:bodyPr>
          <a:lstStyle/>
          <a:p>
            <a:r>
              <a:rPr lang="de-DE" sz="2800" dirty="0"/>
              <a:t>Verwendungshinweise</a:t>
            </a:r>
          </a:p>
        </p:txBody>
      </p:sp>
      <p:sp>
        <p:nvSpPr>
          <p:cNvPr id="2" name="Foliennummernplatzhalter 1">
            <a:extLst>
              <a:ext uri="{FF2B5EF4-FFF2-40B4-BE49-F238E27FC236}">
                <a16:creationId xmlns:a16="http://schemas.microsoft.com/office/drawing/2014/main" id="{0D58534C-76DB-4DBA-AA81-07AD6258EF46}"/>
              </a:ext>
            </a:extLst>
          </p:cNvPr>
          <p:cNvSpPr>
            <a:spLocks noGrp="1"/>
          </p:cNvSpPr>
          <p:nvPr>
            <p:ph type="sldNum" sz="quarter" idx="4"/>
          </p:nvPr>
        </p:nvSpPr>
        <p:spPr>
          <a:prstGeom prst="rect">
            <a:avLst/>
          </a:prstGeom>
        </p:spPr>
        <p:txBody>
          <a:bodyPr/>
          <a:lstStyle/>
          <a:p>
            <a:pPr algn="l"/>
            <a:r>
              <a:rPr lang="de-DE" dirty="0"/>
              <a:t>Seite </a:t>
            </a:r>
            <a:fld id="{116EDF81-E62B-6D4E-87B5-2A3890D58C7C}" type="slidenum">
              <a:rPr lang="de-DE" smtClean="0"/>
              <a:pPr algn="l"/>
              <a:t>2</a:t>
            </a:fld>
            <a:endParaRPr lang="de-DE" dirty="0"/>
          </a:p>
        </p:txBody>
      </p:sp>
      <p:pic>
        <p:nvPicPr>
          <p:cNvPr id="3" name="Grafik 2">
            <a:extLst>
              <a:ext uri="{FF2B5EF4-FFF2-40B4-BE49-F238E27FC236}">
                <a16:creationId xmlns:a16="http://schemas.microsoft.com/office/drawing/2014/main" id="{E0BB2223-92E9-689F-A55D-84E76423D402}"/>
              </a:ext>
            </a:extLst>
          </p:cNvPr>
          <p:cNvPicPr>
            <a:picLocks noChangeAspect="1"/>
          </p:cNvPicPr>
          <p:nvPr/>
        </p:nvPicPr>
        <p:blipFill>
          <a:blip r:embed="rId3"/>
          <a:stretch>
            <a:fillRect/>
          </a:stretch>
        </p:blipFill>
        <p:spPr>
          <a:xfrm>
            <a:off x="462926" y="1779815"/>
            <a:ext cx="6425741" cy="4334632"/>
          </a:xfrm>
          <a:prstGeom prst="rect">
            <a:avLst/>
          </a:prstGeom>
        </p:spPr>
      </p:pic>
    </p:spTree>
    <p:extLst>
      <p:ext uri="{BB962C8B-B14F-4D97-AF65-F5344CB8AC3E}">
        <p14:creationId xmlns:p14="http://schemas.microsoft.com/office/powerpoint/2010/main" val="356807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85D893E-A58D-92BD-962A-3A7DFD269424}"/>
              </a:ext>
            </a:extLst>
          </p:cNvPr>
          <p:cNvSpPr>
            <a:spLocks noGrp="1"/>
          </p:cNvSpPr>
          <p:nvPr>
            <p:ph type="title"/>
          </p:nvPr>
        </p:nvSpPr>
        <p:spPr>
          <a:prstGeom prst="rect">
            <a:avLst/>
          </a:prstGeom>
        </p:spPr>
        <p:txBody>
          <a:bodyPr>
            <a:normAutofit/>
          </a:bodyPr>
          <a:lstStyle/>
          <a:p>
            <a:r>
              <a:rPr lang="de-DE" dirty="0"/>
              <a:t>9 Etappen – 1 Ziel </a:t>
            </a:r>
          </a:p>
        </p:txBody>
      </p:sp>
      <p:sp>
        <p:nvSpPr>
          <p:cNvPr id="2" name="Foliennummernplatzhalter 1">
            <a:extLst>
              <a:ext uri="{FF2B5EF4-FFF2-40B4-BE49-F238E27FC236}">
                <a16:creationId xmlns:a16="http://schemas.microsoft.com/office/drawing/2014/main" id="{BF12419C-E70F-5F62-FC59-6FF634875BA7}"/>
              </a:ext>
            </a:extLst>
          </p:cNvPr>
          <p:cNvSpPr>
            <a:spLocks noGrp="1"/>
          </p:cNvSpPr>
          <p:nvPr>
            <p:ph type="sldNum" sz="quarter" idx="4"/>
          </p:nvPr>
        </p:nvSpPr>
        <p:spPr>
          <a:prstGeom prst="rect">
            <a:avLst/>
          </a:prstGeom>
        </p:spPr>
        <p:txBody>
          <a:bodyPr/>
          <a:lstStyle/>
          <a:p>
            <a:pPr algn="l"/>
            <a:r>
              <a:rPr lang="de-DE"/>
              <a:t>Seite </a:t>
            </a:r>
            <a:fld id="{116EDF81-E62B-6D4E-87B5-2A3890D58C7C}" type="slidenum">
              <a:rPr lang="de-DE" smtClean="0"/>
              <a:pPr algn="l"/>
              <a:t>3</a:t>
            </a:fld>
            <a:endParaRPr lang="de-DE"/>
          </a:p>
        </p:txBody>
      </p:sp>
      <p:pic>
        <p:nvPicPr>
          <p:cNvPr id="8" name="Grafik 7">
            <a:extLst>
              <a:ext uri="{FF2B5EF4-FFF2-40B4-BE49-F238E27FC236}">
                <a16:creationId xmlns:a16="http://schemas.microsoft.com/office/drawing/2014/main" id="{D1AC193D-8D08-1D9B-685A-562CEAF726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7253" y="3965850"/>
            <a:ext cx="1620000" cy="1620000"/>
          </a:xfrm>
          <a:prstGeom prst="rect">
            <a:avLst/>
          </a:prstGeom>
        </p:spPr>
      </p:pic>
      <p:pic>
        <p:nvPicPr>
          <p:cNvPr id="10" name="Grafik 9">
            <a:extLst>
              <a:ext uri="{FF2B5EF4-FFF2-40B4-BE49-F238E27FC236}">
                <a16:creationId xmlns:a16="http://schemas.microsoft.com/office/drawing/2014/main" id="{37931E0D-40CD-C3B7-4D4E-64C0AC8C02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0442" y="3965850"/>
            <a:ext cx="1620000" cy="1620000"/>
          </a:xfrm>
          <a:prstGeom prst="rect">
            <a:avLst/>
          </a:prstGeom>
        </p:spPr>
      </p:pic>
      <p:pic>
        <p:nvPicPr>
          <p:cNvPr id="12" name="Grafik 11">
            <a:extLst>
              <a:ext uri="{FF2B5EF4-FFF2-40B4-BE49-F238E27FC236}">
                <a16:creationId xmlns:a16="http://schemas.microsoft.com/office/drawing/2014/main" id="{EC982168-7FC5-FA7B-9DED-BB9EF45C8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3631" y="3965850"/>
            <a:ext cx="1620000" cy="1620000"/>
          </a:xfrm>
          <a:prstGeom prst="rect">
            <a:avLst/>
          </a:prstGeom>
        </p:spPr>
      </p:pic>
      <p:pic>
        <p:nvPicPr>
          <p:cNvPr id="14" name="Grafik 13">
            <a:extLst>
              <a:ext uri="{FF2B5EF4-FFF2-40B4-BE49-F238E27FC236}">
                <a16:creationId xmlns:a16="http://schemas.microsoft.com/office/drawing/2014/main" id="{CD8A2F85-1B9F-F173-C60E-C7851DD1C8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1941" y="1489294"/>
            <a:ext cx="1620000" cy="1618382"/>
          </a:xfrm>
          <a:prstGeom prst="rect">
            <a:avLst/>
          </a:prstGeom>
        </p:spPr>
      </p:pic>
      <p:pic>
        <p:nvPicPr>
          <p:cNvPr id="18" name="Grafik 17">
            <a:extLst>
              <a:ext uri="{FF2B5EF4-FFF2-40B4-BE49-F238E27FC236}">
                <a16:creationId xmlns:a16="http://schemas.microsoft.com/office/drawing/2014/main" id="{9E82A3DD-9ED3-1E20-68A3-A62299D718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87636" y="1489294"/>
            <a:ext cx="1620000" cy="1620000"/>
          </a:xfrm>
          <a:prstGeom prst="rect">
            <a:avLst/>
          </a:prstGeom>
        </p:spPr>
      </p:pic>
      <p:pic>
        <p:nvPicPr>
          <p:cNvPr id="20" name="Grafik 19">
            <a:extLst>
              <a:ext uri="{FF2B5EF4-FFF2-40B4-BE49-F238E27FC236}">
                <a16:creationId xmlns:a16="http://schemas.microsoft.com/office/drawing/2014/main" id="{00819687-23B1-72D2-1856-5C8A14603B3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05484" y="1489294"/>
            <a:ext cx="1620000" cy="1620000"/>
          </a:xfrm>
          <a:prstGeom prst="rect">
            <a:avLst/>
          </a:prstGeom>
        </p:spPr>
      </p:pic>
      <p:pic>
        <p:nvPicPr>
          <p:cNvPr id="22" name="Grafik 21">
            <a:extLst>
              <a:ext uri="{FF2B5EF4-FFF2-40B4-BE49-F238E27FC236}">
                <a16:creationId xmlns:a16="http://schemas.microsoft.com/office/drawing/2014/main" id="{8FDF1079-9249-C134-ED75-F4C0AC1EAD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23331" y="1489294"/>
            <a:ext cx="1620000" cy="1623236"/>
          </a:xfrm>
          <a:prstGeom prst="rect">
            <a:avLst/>
          </a:prstGeom>
        </p:spPr>
      </p:pic>
      <p:sp>
        <p:nvSpPr>
          <p:cNvPr id="23" name="Textfeld 22">
            <a:extLst>
              <a:ext uri="{FF2B5EF4-FFF2-40B4-BE49-F238E27FC236}">
                <a16:creationId xmlns:a16="http://schemas.microsoft.com/office/drawing/2014/main" id="{227D7D32-6E20-C87D-44F4-601740611C67}"/>
              </a:ext>
            </a:extLst>
          </p:cNvPr>
          <p:cNvSpPr txBox="1"/>
          <p:nvPr/>
        </p:nvSpPr>
        <p:spPr>
          <a:xfrm>
            <a:off x="929579" y="3220654"/>
            <a:ext cx="1864724" cy="523220"/>
          </a:xfrm>
          <a:prstGeom prst="rect">
            <a:avLst/>
          </a:prstGeom>
          <a:noFill/>
        </p:spPr>
        <p:txBody>
          <a:bodyPr wrap="square" rtlCol="0">
            <a:spAutoFit/>
          </a:bodyPr>
          <a:lstStyle/>
          <a:p>
            <a:pPr algn="ctr"/>
            <a:r>
              <a:rPr lang="de-DE" sz="1400" dirty="0">
                <a:solidFill>
                  <a:srgbClr val="2A2E3B"/>
                </a:solidFill>
              </a:rPr>
              <a:t>Organisation </a:t>
            </a:r>
            <a:br>
              <a:rPr lang="de-DE" sz="1400" dirty="0">
                <a:solidFill>
                  <a:srgbClr val="2A2E3B"/>
                </a:solidFill>
              </a:rPr>
            </a:br>
            <a:r>
              <a:rPr lang="de-DE" sz="1400" dirty="0">
                <a:solidFill>
                  <a:srgbClr val="2A2E3B"/>
                </a:solidFill>
              </a:rPr>
              <a:t>aufbauen</a:t>
            </a:r>
          </a:p>
        </p:txBody>
      </p:sp>
      <p:sp>
        <p:nvSpPr>
          <p:cNvPr id="24" name="Textfeld 23">
            <a:extLst>
              <a:ext uri="{FF2B5EF4-FFF2-40B4-BE49-F238E27FC236}">
                <a16:creationId xmlns:a16="http://schemas.microsoft.com/office/drawing/2014/main" id="{19118D92-0A02-5D89-521C-BA2A7CFC53CE}"/>
              </a:ext>
            </a:extLst>
          </p:cNvPr>
          <p:cNvSpPr txBox="1"/>
          <p:nvPr/>
        </p:nvSpPr>
        <p:spPr>
          <a:xfrm>
            <a:off x="2971756" y="3220654"/>
            <a:ext cx="2016064" cy="523220"/>
          </a:xfrm>
          <a:prstGeom prst="rect">
            <a:avLst/>
          </a:prstGeom>
          <a:noFill/>
        </p:spPr>
        <p:txBody>
          <a:bodyPr wrap="square" rtlCol="0">
            <a:spAutoFit/>
          </a:bodyPr>
          <a:lstStyle/>
          <a:p>
            <a:pPr algn="ctr"/>
            <a:r>
              <a:rPr lang="de-DE" sz="1400" dirty="0">
                <a:solidFill>
                  <a:srgbClr val="2A2E3B"/>
                </a:solidFill>
              </a:rPr>
              <a:t>Anwendungsbereich definieren</a:t>
            </a:r>
          </a:p>
        </p:txBody>
      </p:sp>
      <p:sp>
        <p:nvSpPr>
          <p:cNvPr id="25" name="Textfeld 24">
            <a:extLst>
              <a:ext uri="{FF2B5EF4-FFF2-40B4-BE49-F238E27FC236}">
                <a16:creationId xmlns:a16="http://schemas.microsoft.com/office/drawing/2014/main" id="{C646A38D-37F7-9C07-4614-0CC9B711D330}"/>
              </a:ext>
            </a:extLst>
          </p:cNvPr>
          <p:cNvSpPr txBox="1"/>
          <p:nvPr/>
        </p:nvSpPr>
        <p:spPr>
          <a:xfrm>
            <a:off x="5165273" y="3220654"/>
            <a:ext cx="1864724" cy="523220"/>
          </a:xfrm>
          <a:prstGeom prst="rect">
            <a:avLst/>
          </a:prstGeom>
          <a:noFill/>
        </p:spPr>
        <p:txBody>
          <a:bodyPr wrap="square" rtlCol="0">
            <a:spAutoFit/>
          </a:bodyPr>
          <a:lstStyle/>
          <a:p>
            <a:pPr algn="ctr"/>
            <a:r>
              <a:rPr lang="de-DE" sz="1400" dirty="0">
                <a:solidFill>
                  <a:srgbClr val="2A2E3B"/>
                </a:solidFill>
              </a:rPr>
              <a:t>Treibhausgase bilanzieren</a:t>
            </a:r>
          </a:p>
        </p:txBody>
      </p:sp>
      <p:sp>
        <p:nvSpPr>
          <p:cNvPr id="26" name="Textfeld 25">
            <a:extLst>
              <a:ext uri="{FF2B5EF4-FFF2-40B4-BE49-F238E27FC236}">
                <a16:creationId xmlns:a16="http://schemas.microsoft.com/office/drawing/2014/main" id="{AD80F79C-D896-89AD-5F83-E4FDD09F6866}"/>
              </a:ext>
            </a:extLst>
          </p:cNvPr>
          <p:cNvSpPr txBox="1"/>
          <p:nvPr/>
        </p:nvSpPr>
        <p:spPr>
          <a:xfrm>
            <a:off x="7281485" y="3220654"/>
            <a:ext cx="1864724" cy="523220"/>
          </a:xfrm>
          <a:prstGeom prst="rect">
            <a:avLst/>
          </a:prstGeom>
          <a:noFill/>
        </p:spPr>
        <p:txBody>
          <a:bodyPr wrap="square" rtlCol="0">
            <a:spAutoFit/>
          </a:bodyPr>
          <a:lstStyle/>
          <a:p>
            <a:pPr algn="ctr"/>
            <a:r>
              <a:rPr lang="de-DE" sz="1400" dirty="0">
                <a:solidFill>
                  <a:srgbClr val="2A2E3B"/>
                </a:solidFill>
              </a:rPr>
              <a:t>Ziele </a:t>
            </a:r>
            <a:br>
              <a:rPr lang="de-DE" sz="1400" dirty="0">
                <a:solidFill>
                  <a:srgbClr val="2A2E3B"/>
                </a:solidFill>
              </a:rPr>
            </a:br>
            <a:r>
              <a:rPr lang="de-DE" sz="1400" dirty="0">
                <a:solidFill>
                  <a:srgbClr val="2A2E3B"/>
                </a:solidFill>
              </a:rPr>
              <a:t>formulieren</a:t>
            </a:r>
          </a:p>
        </p:txBody>
      </p:sp>
      <p:sp>
        <p:nvSpPr>
          <p:cNvPr id="27" name="Textfeld 26">
            <a:extLst>
              <a:ext uri="{FF2B5EF4-FFF2-40B4-BE49-F238E27FC236}">
                <a16:creationId xmlns:a16="http://schemas.microsoft.com/office/drawing/2014/main" id="{14577DE5-5DFA-7957-8F3F-B145D7070305}"/>
              </a:ext>
            </a:extLst>
          </p:cNvPr>
          <p:cNvSpPr txBox="1"/>
          <p:nvPr/>
        </p:nvSpPr>
        <p:spPr>
          <a:xfrm>
            <a:off x="9397697" y="3220654"/>
            <a:ext cx="1864724" cy="523220"/>
          </a:xfrm>
          <a:prstGeom prst="rect">
            <a:avLst/>
          </a:prstGeom>
          <a:noFill/>
        </p:spPr>
        <p:txBody>
          <a:bodyPr wrap="square" rtlCol="0">
            <a:spAutoFit/>
          </a:bodyPr>
          <a:lstStyle/>
          <a:p>
            <a:pPr algn="ctr"/>
            <a:r>
              <a:rPr lang="de-DE" sz="1400" dirty="0">
                <a:solidFill>
                  <a:srgbClr val="2A2E3B"/>
                </a:solidFill>
              </a:rPr>
              <a:t>Maßnahmen umsetzen</a:t>
            </a:r>
          </a:p>
        </p:txBody>
      </p:sp>
      <p:sp>
        <p:nvSpPr>
          <p:cNvPr id="28" name="Textfeld 27">
            <a:extLst>
              <a:ext uri="{FF2B5EF4-FFF2-40B4-BE49-F238E27FC236}">
                <a16:creationId xmlns:a16="http://schemas.microsoft.com/office/drawing/2014/main" id="{A17F364A-642A-E5B4-B524-BCD65DE1547A}"/>
              </a:ext>
            </a:extLst>
          </p:cNvPr>
          <p:cNvSpPr txBox="1"/>
          <p:nvPr/>
        </p:nvSpPr>
        <p:spPr>
          <a:xfrm>
            <a:off x="1947001" y="5640146"/>
            <a:ext cx="1864724" cy="523220"/>
          </a:xfrm>
          <a:prstGeom prst="rect">
            <a:avLst/>
          </a:prstGeom>
          <a:noFill/>
        </p:spPr>
        <p:txBody>
          <a:bodyPr wrap="square" rtlCol="0">
            <a:spAutoFit/>
          </a:bodyPr>
          <a:lstStyle/>
          <a:p>
            <a:pPr algn="ctr"/>
            <a:r>
              <a:rPr lang="de-DE" sz="1400" dirty="0">
                <a:solidFill>
                  <a:srgbClr val="2A2E3B"/>
                </a:solidFill>
              </a:rPr>
              <a:t>Verantworten statt kompensieren</a:t>
            </a:r>
          </a:p>
        </p:txBody>
      </p:sp>
      <p:sp>
        <p:nvSpPr>
          <p:cNvPr id="29" name="Textfeld 28">
            <a:extLst>
              <a:ext uri="{FF2B5EF4-FFF2-40B4-BE49-F238E27FC236}">
                <a16:creationId xmlns:a16="http://schemas.microsoft.com/office/drawing/2014/main" id="{720219D5-8B11-5A65-3427-FD375C517423}"/>
              </a:ext>
            </a:extLst>
          </p:cNvPr>
          <p:cNvSpPr txBox="1"/>
          <p:nvPr/>
        </p:nvSpPr>
        <p:spPr>
          <a:xfrm>
            <a:off x="4054644" y="5640146"/>
            <a:ext cx="2016064" cy="307777"/>
          </a:xfrm>
          <a:prstGeom prst="rect">
            <a:avLst/>
          </a:prstGeom>
          <a:noFill/>
        </p:spPr>
        <p:txBody>
          <a:bodyPr wrap="square" rtlCol="0">
            <a:spAutoFit/>
          </a:bodyPr>
          <a:lstStyle/>
          <a:p>
            <a:pPr algn="ctr"/>
            <a:r>
              <a:rPr lang="de-DE" sz="1400" dirty="0">
                <a:solidFill>
                  <a:srgbClr val="2A2E3B"/>
                </a:solidFill>
              </a:rPr>
              <a:t>Kommunizieren</a:t>
            </a:r>
          </a:p>
        </p:txBody>
      </p:sp>
      <p:sp>
        <p:nvSpPr>
          <p:cNvPr id="30" name="Textfeld 29">
            <a:extLst>
              <a:ext uri="{FF2B5EF4-FFF2-40B4-BE49-F238E27FC236}">
                <a16:creationId xmlns:a16="http://schemas.microsoft.com/office/drawing/2014/main" id="{53B1B019-D587-2F6F-6422-24DEC6EB7B17}"/>
              </a:ext>
            </a:extLst>
          </p:cNvPr>
          <p:cNvSpPr txBox="1"/>
          <p:nvPr/>
        </p:nvSpPr>
        <p:spPr>
          <a:xfrm>
            <a:off x="6267907" y="5640146"/>
            <a:ext cx="1864724" cy="307777"/>
          </a:xfrm>
          <a:prstGeom prst="rect">
            <a:avLst/>
          </a:prstGeom>
          <a:noFill/>
        </p:spPr>
        <p:txBody>
          <a:bodyPr wrap="square" rtlCol="0">
            <a:spAutoFit/>
          </a:bodyPr>
          <a:lstStyle/>
          <a:p>
            <a:pPr algn="ctr"/>
            <a:r>
              <a:rPr lang="de-DE" sz="1400" dirty="0">
                <a:solidFill>
                  <a:srgbClr val="2A2E3B"/>
                </a:solidFill>
              </a:rPr>
              <a:t>Überprüfen</a:t>
            </a:r>
          </a:p>
        </p:txBody>
      </p:sp>
      <p:sp>
        <p:nvSpPr>
          <p:cNvPr id="31" name="Textfeld 30">
            <a:extLst>
              <a:ext uri="{FF2B5EF4-FFF2-40B4-BE49-F238E27FC236}">
                <a16:creationId xmlns:a16="http://schemas.microsoft.com/office/drawing/2014/main" id="{A35548CE-1255-8D3C-5DBC-0A2B4FDAF695}"/>
              </a:ext>
            </a:extLst>
          </p:cNvPr>
          <p:cNvSpPr txBox="1"/>
          <p:nvPr/>
        </p:nvSpPr>
        <p:spPr>
          <a:xfrm>
            <a:off x="8421269" y="5640146"/>
            <a:ext cx="1864724" cy="307777"/>
          </a:xfrm>
          <a:prstGeom prst="rect">
            <a:avLst/>
          </a:prstGeom>
          <a:noFill/>
        </p:spPr>
        <p:txBody>
          <a:bodyPr wrap="square" rtlCol="0">
            <a:spAutoFit/>
          </a:bodyPr>
          <a:lstStyle/>
          <a:p>
            <a:pPr algn="ctr"/>
            <a:r>
              <a:rPr lang="de-DE" sz="1400" dirty="0">
                <a:solidFill>
                  <a:srgbClr val="2A2E3B"/>
                </a:solidFill>
              </a:rPr>
              <a:t>Anpassen</a:t>
            </a:r>
          </a:p>
        </p:txBody>
      </p:sp>
      <p:sp>
        <p:nvSpPr>
          <p:cNvPr id="34" name="Textfeld 33">
            <a:extLst>
              <a:ext uri="{FF2B5EF4-FFF2-40B4-BE49-F238E27FC236}">
                <a16:creationId xmlns:a16="http://schemas.microsoft.com/office/drawing/2014/main" id="{83E37D3F-06D3-3A7A-1AF8-CBD1FF9BC1CB}"/>
              </a:ext>
            </a:extLst>
          </p:cNvPr>
          <p:cNvSpPr txBox="1"/>
          <p:nvPr/>
        </p:nvSpPr>
        <p:spPr>
          <a:xfrm>
            <a:off x="9353631" y="6318440"/>
            <a:ext cx="2711505" cy="415498"/>
          </a:xfrm>
          <a:prstGeom prst="rect">
            <a:avLst/>
          </a:prstGeom>
          <a:noFill/>
        </p:spPr>
        <p:txBody>
          <a:bodyPr wrap="square">
            <a:spAutoFit/>
          </a:bodyPr>
          <a:lstStyle/>
          <a:p>
            <a:r>
              <a:rPr lang="de-DE" sz="1050" dirty="0">
                <a:solidFill>
                  <a:schemeClr val="bg1">
                    <a:lumMod val="75000"/>
                  </a:schemeClr>
                </a:solidFill>
                <a:latin typeface="+mj-lt"/>
                <a:ea typeface="Droid Sans" panose="020B0606030804020204" pitchFamily="34" charset="0"/>
                <a:cs typeface="Droid Sans" panose="020B0606030804020204" pitchFamily="34" charset="0"/>
              </a:rPr>
              <a:t>Etappen nach Umweltbundesamt, Der Weg zur treibhausgasneutralen Verwaltung 2021</a:t>
            </a:r>
          </a:p>
        </p:txBody>
      </p:sp>
      <p:pic>
        <p:nvPicPr>
          <p:cNvPr id="17" name="Grafik 16">
            <a:extLst>
              <a:ext uri="{FF2B5EF4-FFF2-40B4-BE49-F238E27FC236}">
                <a16:creationId xmlns:a16="http://schemas.microsoft.com/office/drawing/2014/main" id="{46F08228-CE70-BFE8-E11F-8F717F7F398E}"/>
              </a:ext>
            </a:extLst>
          </p:cNvPr>
          <p:cNvPicPr>
            <a:picLocks noChangeAspect="1"/>
          </p:cNvPicPr>
          <p:nvPr/>
        </p:nvPicPr>
        <p:blipFill>
          <a:blip r:embed="rId17"/>
          <a:stretch>
            <a:fillRect/>
          </a:stretch>
        </p:blipFill>
        <p:spPr>
          <a:xfrm>
            <a:off x="2069363" y="3965850"/>
            <a:ext cx="1620000" cy="1618133"/>
          </a:xfrm>
          <a:prstGeom prst="rect">
            <a:avLst/>
          </a:prstGeom>
        </p:spPr>
      </p:pic>
      <p:pic>
        <p:nvPicPr>
          <p:cNvPr id="21" name="Grafik 20">
            <a:extLst>
              <a:ext uri="{FF2B5EF4-FFF2-40B4-BE49-F238E27FC236}">
                <a16:creationId xmlns:a16="http://schemas.microsoft.com/office/drawing/2014/main" id="{0EF1DB1F-63B9-8126-BBF4-8FD2F1407E16}"/>
              </a:ext>
            </a:extLst>
          </p:cNvPr>
          <p:cNvPicPr>
            <a:picLocks noChangeAspect="1"/>
          </p:cNvPicPr>
          <p:nvPr/>
        </p:nvPicPr>
        <p:blipFill>
          <a:blip r:embed="rId18"/>
          <a:stretch>
            <a:fillRect/>
          </a:stretch>
        </p:blipFill>
        <p:spPr>
          <a:xfrm>
            <a:off x="3169788" y="1489294"/>
            <a:ext cx="1614414" cy="1620000"/>
          </a:xfrm>
          <a:prstGeom prst="rect">
            <a:avLst/>
          </a:prstGeom>
        </p:spPr>
      </p:pic>
    </p:spTree>
    <p:extLst>
      <p:ext uri="{BB962C8B-B14F-4D97-AF65-F5344CB8AC3E}">
        <p14:creationId xmlns:p14="http://schemas.microsoft.com/office/powerpoint/2010/main" val="165884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DF331-4CC7-4D8C-44A0-D2B45536349E}"/>
              </a:ext>
            </a:extLst>
          </p:cNvPr>
          <p:cNvSpPr>
            <a:spLocks noGrp="1"/>
          </p:cNvSpPr>
          <p:nvPr>
            <p:ph type="title"/>
          </p:nvPr>
        </p:nvSpPr>
        <p:spPr/>
        <p:txBody>
          <a:bodyPr/>
          <a:lstStyle/>
          <a:p>
            <a:r>
              <a:rPr lang="de-DE" dirty="0"/>
              <a:t>Etappen – Wo stehen wir? </a:t>
            </a:r>
          </a:p>
        </p:txBody>
      </p:sp>
      <p:sp>
        <p:nvSpPr>
          <p:cNvPr id="3" name="Foliennummernplatzhalter 2">
            <a:extLst>
              <a:ext uri="{FF2B5EF4-FFF2-40B4-BE49-F238E27FC236}">
                <a16:creationId xmlns:a16="http://schemas.microsoft.com/office/drawing/2014/main" id="{CFDE9BCA-B6AA-F9C2-E3DC-5569345A5F70}"/>
              </a:ext>
            </a:extLst>
          </p:cNvPr>
          <p:cNvSpPr>
            <a:spLocks noGrp="1"/>
          </p:cNvSpPr>
          <p:nvPr>
            <p:ph type="sldNum" sz="quarter" idx="4"/>
          </p:nvPr>
        </p:nvSpPr>
        <p:spPr/>
        <p:txBody>
          <a:bodyPr/>
          <a:lstStyle/>
          <a:p>
            <a:pPr algn="l"/>
            <a:r>
              <a:rPr lang="de-DE"/>
              <a:t>Seite </a:t>
            </a:r>
            <a:fld id="{116EDF81-E62B-6D4E-87B5-2A3890D58C7C}" type="slidenum">
              <a:rPr lang="de-DE" smtClean="0"/>
              <a:pPr algn="l"/>
              <a:t>4</a:t>
            </a:fld>
            <a:endParaRPr lang="de-DE" dirty="0"/>
          </a:p>
        </p:txBody>
      </p:sp>
      <p:pic>
        <p:nvPicPr>
          <p:cNvPr id="6" name="Grafik 5" descr="Ein Bild, das Text, Screenshot, Grafiken, Grafikdesign enthält.&#10;&#10;Automatisch generierte Beschreibung">
            <a:extLst>
              <a:ext uri="{FF2B5EF4-FFF2-40B4-BE49-F238E27FC236}">
                <a16:creationId xmlns:a16="http://schemas.microsoft.com/office/drawing/2014/main" id="{54FC4250-8ED7-714F-4D16-3114F9CC6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962" y="1113047"/>
            <a:ext cx="9031842" cy="5080905"/>
          </a:xfrm>
          <a:prstGeom prst="rect">
            <a:avLst/>
          </a:prstGeom>
        </p:spPr>
      </p:pic>
      <p:pic>
        <p:nvPicPr>
          <p:cNvPr id="34" name="Grafik 33">
            <a:extLst>
              <a:ext uri="{FF2B5EF4-FFF2-40B4-BE49-F238E27FC236}">
                <a16:creationId xmlns:a16="http://schemas.microsoft.com/office/drawing/2014/main" id="{044E0F2F-8769-4DB6-5196-AF47CDB15939}"/>
              </a:ext>
            </a:extLst>
          </p:cNvPr>
          <p:cNvPicPr>
            <a:picLocks noChangeAspect="1"/>
          </p:cNvPicPr>
          <p:nvPr/>
        </p:nvPicPr>
        <p:blipFill>
          <a:blip r:embed="rId4"/>
          <a:stretch>
            <a:fillRect/>
          </a:stretch>
        </p:blipFill>
        <p:spPr>
          <a:xfrm>
            <a:off x="6825603" y="5372409"/>
            <a:ext cx="131873" cy="175830"/>
          </a:xfrm>
          <a:prstGeom prst="rect">
            <a:avLst/>
          </a:prstGeom>
        </p:spPr>
      </p:pic>
      <p:sp>
        <p:nvSpPr>
          <p:cNvPr id="35" name="Textfeld 34">
            <a:extLst>
              <a:ext uri="{FF2B5EF4-FFF2-40B4-BE49-F238E27FC236}">
                <a16:creationId xmlns:a16="http://schemas.microsoft.com/office/drawing/2014/main" id="{AA25D4D4-C074-371E-AA74-E4A607D66DDF}"/>
              </a:ext>
            </a:extLst>
          </p:cNvPr>
          <p:cNvSpPr txBox="1"/>
          <p:nvPr/>
        </p:nvSpPr>
        <p:spPr>
          <a:xfrm>
            <a:off x="6957476" y="5321824"/>
            <a:ext cx="956066" cy="276999"/>
          </a:xfrm>
          <a:prstGeom prst="rect">
            <a:avLst/>
          </a:prstGeom>
          <a:noFill/>
        </p:spPr>
        <p:txBody>
          <a:bodyPr wrap="square" rtlCol="0">
            <a:spAutoFit/>
          </a:bodyPr>
          <a:lstStyle/>
          <a:p>
            <a:r>
              <a:rPr lang="de-DE" sz="1200" dirty="0">
                <a:solidFill>
                  <a:srgbClr val="576487"/>
                </a:solidFill>
              </a:rPr>
              <a:t>umgesetzt</a:t>
            </a:r>
          </a:p>
        </p:txBody>
      </p:sp>
      <p:pic>
        <p:nvPicPr>
          <p:cNvPr id="36" name="Grafik 35" descr="Sanduhr 60% mit einfarbiger Füllung">
            <a:extLst>
              <a:ext uri="{FF2B5EF4-FFF2-40B4-BE49-F238E27FC236}">
                <a16:creationId xmlns:a16="http://schemas.microsoft.com/office/drawing/2014/main" id="{B21F4F7B-4CA8-8F5C-822B-9119CF13FC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8021" y="5680581"/>
            <a:ext cx="187036" cy="187036"/>
          </a:xfrm>
          <a:prstGeom prst="rect">
            <a:avLst/>
          </a:prstGeom>
        </p:spPr>
      </p:pic>
      <p:sp>
        <p:nvSpPr>
          <p:cNvPr id="37" name="Textfeld 36">
            <a:extLst>
              <a:ext uri="{FF2B5EF4-FFF2-40B4-BE49-F238E27FC236}">
                <a16:creationId xmlns:a16="http://schemas.microsoft.com/office/drawing/2014/main" id="{86EFEE22-3663-EDB2-B1E8-E58ADFC46138}"/>
              </a:ext>
            </a:extLst>
          </p:cNvPr>
          <p:cNvSpPr txBox="1"/>
          <p:nvPr/>
        </p:nvSpPr>
        <p:spPr>
          <a:xfrm>
            <a:off x="6985057" y="5635599"/>
            <a:ext cx="1116206" cy="276999"/>
          </a:xfrm>
          <a:prstGeom prst="rect">
            <a:avLst/>
          </a:prstGeom>
          <a:noFill/>
        </p:spPr>
        <p:txBody>
          <a:bodyPr wrap="square" rtlCol="0">
            <a:spAutoFit/>
          </a:bodyPr>
          <a:lstStyle/>
          <a:p>
            <a:r>
              <a:rPr lang="de-DE" sz="1200" dirty="0">
                <a:solidFill>
                  <a:srgbClr val="576487"/>
                </a:solidFill>
              </a:rPr>
              <a:t>In Erarbeitung</a:t>
            </a:r>
          </a:p>
        </p:txBody>
      </p:sp>
      <p:sp>
        <p:nvSpPr>
          <p:cNvPr id="38" name="Textfeld 37">
            <a:extLst>
              <a:ext uri="{FF2B5EF4-FFF2-40B4-BE49-F238E27FC236}">
                <a16:creationId xmlns:a16="http://schemas.microsoft.com/office/drawing/2014/main" id="{B6384B82-4A25-F5BA-F81A-3EC351479048}"/>
              </a:ext>
            </a:extLst>
          </p:cNvPr>
          <p:cNvSpPr txBox="1"/>
          <p:nvPr/>
        </p:nvSpPr>
        <p:spPr>
          <a:xfrm>
            <a:off x="6704400" y="4963067"/>
            <a:ext cx="758639" cy="276999"/>
          </a:xfrm>
          <a:prstGeom prst="rect">
            <a:avLst/>
          </a:prstGeom>
          <a:noFill/>
        </p:spPr>
        <p:txBody>
          <a:bodyPr wrap="square" rtlCol="0">
            <a:spAutoFit/>
          </a:bodyPr>
          <a:lstStyle/>
          <a:p>
            <a:r>
              <a:rPr lang="de-DE" sz="1200" dirty="0">
                <a:solidFill>
                  <a:srgbClr val="576487"/>
                </a:solidFill>
              </a:rPr>
              <a:t>Legende</a:t>
            </a:r>
          </a:p>
        </p:txBody>
      </p:sp>
      <p:cxnSp>
        <p:nvCxnSpPr>
          <p:cNvPr id="40" name="Gerader Verbinder 39">
            <a:extLst>
              <a:ext uri="{FF2B5EF4-FFF2-40B4-BE49-F238E27FC236}">
                <a16:creationId xmlns:a16="http://schemas.microsoft.com/office/drawing/2014/main" id="{C6C1CA16-6A38-17F3-A305-6087CC1E1A3A}"/>
              </a:ext>
            </a:extLst>
          </p:cNvPr>
          <p:cNvCxnSpPr>
            <a:cxnSpLocks/>
          </p:cNvCxnSpPr>
          <p:nvPr/>
        </p:nvCxnSpPr>
        <p:spPr>
          <a:xfrm>
            <a:off x="6787630" y="5240066"/>
            <a:ext cx="956066" cy="0"/>
          </a:xfrm>
          <a:prstGeom prst="line">
            <a:avLst/>
          </a:prstGeom>
          <a:ln>
            <a:solidFill>
              <a:srgbClr val="2A2E3B"/>
            </a:solidFill>
          </a:ln>
        </p:spPr>
        <p:style>
          <a:lnRef idx="1">
            <a:schemeClr val="accent1"/>
          </a:lnRef>
          <a:fillRef idx="0">
            <a:schemeClr val="accent1"/>
          </a:fillRef>
          <a:effectRef idx="0">
            <a:schemeClr val="accent1"/>
          </a:effectRef>
          <a:fontRef idx="minor">
            <a:schemeClr val="tx1"/>
          </a:fontRef>
        </p:style>
      </p:cxnSp>
      <p:pic>
        <p:nvPicPr>
          <p:cNvPr id="26" name="Grafik 25">
            <a:extLst>
              <a:ext uri="{FF2B5EF4-FFF2-40B4-BE49-F238E27FC236}">
                <a16:creationId xmlns:a16="http://schemas.microsoft.com/office/drawing/2014/main" id="{EADF8EF2-5DB6-2283-2F9C-23301AFEEB5C}"/>
              </a:ext>
            </a:extLst>
          </p:cNvPr>
          <p:cNvPicPr>
            <a:picLocks noChangeAspect="1"/>
          </p:cNvPicPr>
          <p:nvPr/>
        </p:nvPicPr>
        <p:blipFill>
          <a:blip r:embed="rId4"/>
          <a:stretch>
            <a:fillRect/>
          </a:stretch>
        </p:blipFill>
        <p:spPr>
          <a:xfrm>
            <a:off x="521438" y="1405641"/>
            <a:ext cx="131873" cy="175830"/>
          </a:xfrm>
          <a:prstGeom prst="rect">
            <a:avLst/>
          </a:prstGeom>
        </p:spPr>
      </p:pic>
      <p:pic>
        <p:nvPicPr>
          <p:cNvPr id="28" name="Grafik 27" descr="Sanduhr 60% mit einfarbiger Füllung">
            <a:extLst>
              <a:ext uri="{FF2B5EF4-FFF2-40B4-BE49-F238E27FC236}">
                <a16:creationId xmlns:a16="http://schemas.microsoft.com/office/drawing/2014/main" id="{DDB295D2-3001-6F16-08A1-B5C01BDA3B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438" y="3093493"/>
            <a:ext cx="187036" cy="187036"/>
          </a:xfrm>
          <a:prstGeom prst="rect">
            <a:avLst/>
          </a:prstGeom>
        </p:spPr>
      </p:pic>
      <p:pic>
        <p:nvPicPr>
          <p:cNvPr id="31" name="Grafik 30">
            <a:extLst>
              <a:ext uri="{FF2B5EF4-FFF2-40B4-BE49-F238E27FC236}">
                <a16:creationId xmlns:a16="http://schemas.microsoft.com/office/drawing/2014/main" id="{1882B976-AD11-1048-EF42-43F242A7477C}"/>
              </a:ext>
            </a:extLst>
          </p:cNvPr>
          <p:cNvPicPr>
            <a:picLocks noChangeAspect="1"/>
          </p:cNvPicPr>
          <p:nvPr/>
        </p:nvPicPr>
        <p:blipFill>
          <a:blip r:embed="rId4"/>
          <a:stretch>
            <a:fillRect/>
          </a:stretch>
        </p:blipFill>
        <p:spPr>
          <a:xfrm>
            <a:off x="2237892" y="1405641"/>
            <a:ext cx="131873" cy="175830"/>
          </a:xfrm>
          <a:prstGeom prst="rect">
            <a:avLst/>
          </a:prstGeom>
        </p:spPr>
      </p:pic>
      <p:pic>
        <p:nvPicPr>
          <p:cNvPr id="32" name="Grafik 31">
            <a:extLst>
              <a:ext uri="{FF2B5EF4-FFF2-40B4-BE49-F238E27FC236}">
                <a16:creationId xmlns:a16="http://schemas.microsoft.com/office/drawing/2014/main" id="{221F6AB1-F748-07F7-CFAB-3C13A15D9A9A}"/>
              </a:ext>
            </a:extLst>
          </p:cNvPr>
          <p:cNvPicPr>
            <a:picLocks noChangeAspect="1"/>
          </p:cNvPicPr>
          <p:nvPr/>
        </p:nvPicPr>
        <p:blipFill>
          <a:blip r:embed="rId4"/>
          <a:stretch>
            <a:fillRect/>
          </a:stretch>
        </p:blipFill>
        <p:spPr>
          <a:xfrm>
            <a:off x="3954346" y="1405641"/>
            <a:ext cx="131873" cy="175830"/>
          </a:xfrm>
          <a:prstGeom prst="rect">
            <a:avLst/>
          </a:prstGeom>
        </p:spPr>
      </p:pic>
      <p:pic>
        <p:nvPicPr>
          <p:cNvPr id="33" name="Grafik 32" descr="Sanduhr 60% mit einfarbiger Füllung">
            <a:extLst>
              <a:ext uri="{FF2B5EF4-FFF2-40B4-BE49-F238E27FC236}">
                <a16:creationId xmlns:a16="http://schemas.microsoft.com/office/drawing/2014/main" id="{F2B1239A-BCE2-6A09-59DA-EBE35C86BB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0310" y="3093493"/>
            <a:ext cx="187036" cy="187036"/>
          </a:xfrm>
          <a:prstGeom prst="rect">
            <a:avLst/>
          </a:prstGeom>
        </p:spPr>
      </p:pic>
    </p:spTree>
    <p:extLst>
      <p:ext uri="{BB962C8B-B14F-4D97-AF65-F5344CB8AC3E}">
        <p14:creationId xmlns:p14="http://schemas.microsoft.com/office/powerpoint/2010/main" val="428038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7C2D2CF-CA43-B9B6-C27D-BD7BA235AF91}"/>
              </a:ext>
            </a:extLst>
          </p:cNvPr>
          <p:cNvSpPr>
            <a:spLocks noGrp="1"/>
          </p:cNvSpPr>
          <p:nvPr>
            <p:ph type="title"/>
          </p:nvPr>
        </p:nvSpPr>
        <p:spPr/>
        <p:txBody>
          <a:bodyPr>
            <a:normAutofit/>
          </a:bodyPr>
          <a:lstStyle/>
          <a:p>
            <a:r>
              <a:rPr lang="de-DE" sz="2800" dirty="0"/>
              <a:t>Etappe 7 </a:t>
            </a:r>
            <a:br>
              <a:rPr lang="de-DE" sz="2800" dirty="0"/>
            </a:br>
            <a:r>
              <a:rPr lang="de-DE" sz="2800" dirty="0"/>
              <a:t>Kommunizieren</a:t>
            </a:r>
          </a:p>
        </p:txBody>
      </p:sp>
      <p:sp>
        <p:nvSpPr>
          <p:cNvPr id="3" name="Foliennummernplatzhalter 2">
            <a:extLst>
              <a:ext uri="{FF2B5EF4-FFF2-40B4-BE49-F238E27FC236}">
                <a16:creationId xmlns:a16="http://schemas.microsoft.com/office/drawing/2014/main" id="{BDB0F575-4F3B-1A5C-AA05-8784B404906D}"/>
              </a:ext>
            </a:extLst>
          </p:cNvPr>
          <p:cNvSpPr>
            <a:spLocks noGrp="1"/>
          </p:cNvSpPr>
          <p:nvPr>
            <p:ph type="sldNum" sz="quarter" idx="4294967295"/>
          </p:nvPr>
        </p:nvSpPr>
        <p:spPr>
          <a:xfrm>
            <a:off x="0" y="6356350"/>
            <a:ext cx="666750" cy="222250"/>
          </a:xfrm>
          <a:prstGeom prst="rect">
            <a:avLst/>
          </a:prstGeom>
        </p:spPr>
        <p:txBody>
          <a:bodyPr/>
          <a:lstStyle/>
          <a:p>
            <a:pPr algn="l"/>
            <a:r>
              <a:rPr lang="de-DE"/>
              <a:t>Seite </a:t>
            </a:r>
            <a:fld id="{116EDF81-E62B-6D4E-87B5-2A3890D58C7C}" type="slidenum">
              <a:rPr lang="de-DE" smtClean="0"/>
              <a:pPr algn="l"/>
              <a:t>5</a:t>
            </a:fld>
            <a:endParaRPr lang="de-DE" dirty="0"/>
          </a:p>
        </p:txBody>
      </p:sp>
    </p:spTree>
    <p:extLst>
      <p:ext uri="{BB962C8B-B14F-4D97-AF65-F5344CB8AC3E}">
        <p14:creationId xmlns:p14="http://schemas.microsoft.com/office/powerpoint/2010/main" val="1186829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7A9B5B5-4FC0-469E-CC4A-A6FB8DD23674}"/>
              </a:ext>
            </a:extLst>
          </p:cNvPr>
          <p:cNvSpPr>
            <a:spLocks noGrp="1"/>
          </p:cNvSpPr>
          <p:nvPr>
            <p:ph type="title"/>
          </p:nvPr>
        </p:nvSpPr>
        <p:spPr>
          <a:prstGeom prst="rect">
            <a:avLst/>
          </a:prstGeom>
        </p:spPr>
        <p:txBody>
          <a:bodyPr/>
          <a:lstStyle/>
          <a:p>
            <a:r>
              <a:rPr lang="de-DE" dirty="0"/>
              <a:t>Ansätze aus dem Change-Management </a:t>
            </a:r>
          </a:p>
        </p:txBody>
      </p:sp>
      <p:sp>
        <p:nvSpPr>
          <p:cNvPr id="3" name="Foliennummernplatzhalter 2">
            <a:extLst>
              <a:ext uri="{FF2B5EF4-FFF2-40B4-BE49-F238E27FC236}">
                <a16:creationId xmlns:a16="http://schemas.microsoft.com/office/drawing/2014/main" id="{7A631AAA-833F-F1F3-98F8-4E70432542A5}"/>
              </a:ext>
            </a:extLst>
          </p:cNvPr>
          <p:cNvSpPr>
            <a:spLocks noGrp="1"/>
          </p:cNvSpPr>
          <p:nvPr>
            <p:ph type="sldNum" sz="quarter" idx="4"/>
          </p:nvPr>
        </p:nvSpPr>
        <p:spPr>
          <a:xfrm>
            <a:off x="462926" y="6356051"/>
            <a:ext cx="667912" cy="222641"/>
          </a:xfrm>
          <a:prstGeom prst="rect">
            <a:avLst/>
          </a:prstGeom>
        </p:spPr>
        <p:txBody>
          <a:bodyPr/>
          <a:lstStyle/>
          <a:p>
            <a:pPr algn="l"/>
            <a:r>
              <a:rPr lang="de-DE"/>
              <a:t>Seite </a:t>
            </a:r>
            <a:fld id="{116EDF81-E62B-6D4E-87B5-2A3890D58C7C}" type="slidenum">
              <a:rPr lang="de-DE" smtClean="0"/>
              <a:pPr algn="l"/>
              <a:t>6</a:t>
            </a:fld>
            <a:endParaRPr lang="de-DE"/>
          </a:p>
        </p:txBody>
      </p:sp>
      <p:pic>
        <p:nvPicPr>
          <p:cNvPr id="20" name="Grafik 19">
            <a:extLst>
              <a:ext uri="{FF2B5EF4-FFF2-40B4-BE49-F238E27FC236}">
                <a16:creationId xmlns:a16="http://schemas.microsoft.com/office/drawing/2014/main" id="{EC6C6837-AF9D-396E-6C0F-4410CC614F1F}"/>
              </a:ext>
            </a:extLst>
          </p:cNvPr>
          <p:cNvPicPr>
            <a:picLocks noChangeAspect="1"/>
          </p:cNvPicPr>
          <p:nvPr/>
        </p:nvPicPr>
        <p:blipFill>
          <a:blip r:embed="rId3"/>
          <a:stretch>
            <a:fillRect/>
          </a:stretch>
        </p:blipFill>
        <p:spPr>
          <a:xfrm>
            <a:off x="219456" y="1870667"/>
            <a:ext cx="11753088" cy="4140794"/>
          </a:xfrm>
          <a:prstGeom prst="rect">
            <a:avLst/>
          </a:prstGeom>
        </p:spPr>
      </p:pic>
    </p:spTree>
    <p:extLst>
      <p:ext uri="{BB962C8B-B14F-4D97-AF65-F5344CB8AC3E}">
        <p14:creationId xmlns:p14="http://schemas.microsoft.com/office/powerpoint/2010/main" val="427677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7A9B5B5-4FC0-469E-CC4A-A6FB8DD23674}"/>
              </a:ext>
            </a:extLst>
          </p:cNvPr>
          <p:cNvSpPr>
            <a:spLocks noGrp="1"/>
          </p:cNvSpPr>
          <p:nvPr>
            <p:ph type="title"/>
          </p:nvPr>
        </p:nvSpPr>
        <p:spPr>
          <a:prstGeom prst="rect">
            <a:avLst/>
          </a:prstGeom>
        </p:spPr>
        <p:txBody>
          <a:bodyPr>
            <a:normAutofit/>
          </a:bodyPr>
          <a:lstStyle/>
          <a:p>
            <a:r>
              <a:rPr lang="de-DE" sz="2800" dirty="0"/>
              <a:t>Was ist eine Change Story?</a:t>
            </a:r>
          </a:p>
        </p:txBody>
      </p:sp>
      <p:sp>
        <p:nvSpPr>
          <p:cNvPr id="3" name="Foliennummernplatzhalter 2">
            <a:extLst>
              <a:ext uri="{FF2B5EF4-FFF2-40B4-BE49-F238E27FC236}">
                <a16:creationId xmlns:a16="http://schemas.microsoft.com/office/drawing/2014/main" id="{7A631AAA-833F-F1F3-98F8-4E70432542A5}"/>
              </a:ext>
            </a:extLst>
          </p:cNvPr>
          <p:cNvSpPr>
            <a:spLocks noGrp="1"/>
          </p:cNvSpPr>
          <p:nvPr>
            <p:ph type="sldNum" sz="quarter" idx="4"/>
          </p:nvPr>
        </p:nvSpPr>
        <p:spPr>
          <a:xfrm>
            <a:off x="462926" y="6356051"/>
            <a:ext cx="667912" cy="222641"/>
          </a:xfrm>
          <a:prstGeom prst="rect">
            <a:avLst/>
          </a:prstGeom>
        </p:spPr>
        <p:txBody>
          <a:bodyPr/>
          <a:lstStyle/>
          <a:p>
            <a:pPr algn="l"/>
            <a:r>
              <a:rPr lang="de-DE"/>
              <a:t>Seite </a:t>
            </a:r>
            <a:fld id="{116EDF81-E62B-6D4E-87B5-2A3890D58C7C}" type="slidenum">
              <a:rPr lang="de-DE" smtClean="0"/>
              <a:pPr algn="l"/>
              <a:t>7</a:t>
            </a:fld>
            <a:endParaRPr lang="de-DE"/>
          </a:p>
        </p:txBody>
      </p:sp>
      <p:grpSp>
        <p:nvGrpSpPr>
          <p:cNvPr id="10" name="Gruppieren 9">
            <a:extLst>
              <a:ext uri="{FF2B5EF4-FFF2-40B4-BE49-F238E27FC236}">
                <a16:creationId xmlns:a16="http://schemas.microsoft.com/office/drawing/2014/main" id="{FDF8AD35-8440-D906-8E73-EC303FE1FDD6}"/>
              </a:ext>
            </a:extLst>
          </p:cNvPr>
          <p:cNvGrpSpPr/>
          <p:nvPr/>
        </p:nvGrpSpPr>
        <p:grpSpPr>
          <a:xfrm>
            <a:off x="5016000" y="2364504"/>
            <a:ext cx="2160000" cy="2160000"/>
            <a:chOff x="4992797" y="2489196"/>
            <a:chExt cx="2160000" cy="2160000"/>
          </a:xfrm>
        </p:grpSpPr>
        <p:sp>
          <p:nvSpPr>
            <p:cNvPr id="7" name="Ellipse 6">
              <a:extLst>
                <a:ext uri="{FF2B5EF4-FFF2-40B4-BE49-F238E27FC236}">
                  <a16:creationId xmlns:a16="http://schemas.microsoft.com/office/drawing/2014/main" id="{447698BD-39F9-91B4-AB71-867917F10869}"/>
                </a:ext>
              </a:extLst>
            </p:cNvPr>
            <p:cNvSpPr/>
            <p:nvPr/>
          </p:nvSpPr>
          <p:spPr>
            <a:xfrm>
              <a:off x="4992797" y="2489196"/>
              <a:ext cx="2160000" cy="2160000"/>
            </a:xfrm>
            <a:prstGeom prst="ellipse">
              <a:avLst/>
            </a:prstGeom>
            <a:solidFill>
              <a:srgbClr val="BBDC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A41E7873-CC13-03E7-4E77-0043EE9F361E}"/>
                </a:ext>
              </a:extLst>
            </p:cNvPr>
            <p:cNvSpPr/>
            <p:nvPr/>
          </p:nvSpPr>
          <p:spPr>
            <a:xfrm>
              <a:off x="5172797" y="2669196"/>
              <a:ext cx="1800000" cy="1800000"/>
            </a:xfrm>
            <a:prstGeom prst="ellipse">
              <a:avLst/>
            </a:prstGeom>
            <a:solidFill>
              <a:srgbClr val="72BB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4D408669-0509-84BC-DF96-E7327F52144C}"/>
                </a:ext>
              </a:extLst>
            </p:cNvPr>
            <p:cNvSpPr/>
            <p:nvPr/>
          </p:nvSpPr>
          <p:spPr>
            <a:xfrm>
              <a:off x="5352797" y="2849196"/>
              <a:ext cx="1440000" cy="1440000"/>
            </a:xfrm>
            <a:prstGeom prst="ellipse">
              <a:avLst/>
            </a:prstGeom>
            <a:solidFill>
              <a:srgbClr val="0D6A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Textfeld 10">
            <a:extLst>
              <a:ext uri="{FF2B5EF4-FFF2-40B4-BE49-F238E27FC236}">
                <a16:creationId xmlns:a16="http://schemas.microsoft.com/office/drawing/2014/main" id="{7A85525D-87AB-5E61-392E-C9756C17F364}"/>
              </a:ext>
            </a:extLst>
          </p:cNvPr>
          <p:cNvSpPr txBox="1"/>
          <p:nvPr/>
        </p:nvSpPr>
        <p:spPr>
          <a:xfrm>
            <a:off x="5187982" y="3121338"/>
            <a:ext cx="1808018" cy="646331"/>
          </a:xfrm>
          <a:prstGeom prst="rect">
            <a:avLst/>
          </a:prstGeom>
          <a:noFill/>
        </p:spPr>
        <p:txBody>
          <a:bodyPr wrap="square" rtlCol="0">
            <a:spAutoFit/>
          </a:bodyPr>
          <a:lstStyle/>
          <a:p>
            <a:pPr algn="ctr"/>
            <a:r>
              <a:rPr lang="de-DE" dirty="0">
                <a:solidFill>
                  <a:schemeClr val="bg1"/>
                </a:solidFill>
              </a:rPr>
              <a:t>Change</a:t>
            </a:r>
            <a:br>
              <a:rPr lang="de-DE" dirty="0">
                <a:solidFill>
                  <a:schemeClr val="bg1"/>
                </a:solidFill>
              </a:rPr>
            </a:br>
            <a:r>
              <a:rPr lang="de-DE" dirty="0">
                <a:solidFill>
                  <a:schemeClr val="bg1"/>
                </a:solidFill>
              </a:rPr>
              <a:t> Story</a:t>
            </a:r>
          </a:p>
        </p:txBody>
      </p:sp>
      <p:grpSp>
        <p:nvGrpSpPr>
          <p:cNvPr id="12" name="Gruppieren 11">
            <a:extLst>
              <a:ext uri="{FF2B5EF4-FFF2-40B4-BE49-F238E27FC236}">
                <a16:creationId xmlns:a16="http://schemas.microsoft.com/office/drawing/2014/main" id="{9D5268D6-CCD0-5258-EBCC-720C8A0070CF}"/>
              </a:ext>
            </a:extLst>
          </p:cNvPr>
          <p:cNvGrpSpPr/>
          <p:nvPr/>
        </p:nvGrpSpPr>
        <p:grpSpPr>
          <a:xfrm>
            <a:off x="4113131" y="4805742"/>
            <a:ext cx="3792205" cy="591191"/>
            <a:chOff x="4277333" y="5226096"/>
            <a:chExt cx="3792205" cy="591191"/>
          </a:xfrm>
        </p:grpSpPr>
        <p:sp>
          <p:nvSpPr>
            <p:cNvPr id="13" name="Textfeld 12">
              <a:extLst>
                <a:ext uri="{FF2B5EF4-FFF2-40B4-BE49-F238E27FC236}">
                  <a16:creationId xmlns:a16="http://schemas.microsoft.com/office/drawing/2014/main" id="{FC3AAC76-DF98-0930-C58B-232079CF2A45}"/>
                </a:ext>
              </a:extLst>
            </p:cNvPr>
            <p:cNvSpPr txBox="1"/>
            <p:nvPr/>
          </p:nvSpPr>
          <p:spPr>
            <a:xfrm>
              <a:off x="4796571" y="5632621"/>
              <a:ext cx="2753729" cy="184666"/>
            </a:xfrm>
            <a:prstGeom prst="rect">
              <a:avLst/>
            </a:prstGeom>
            <a:noFill/>
          </p:spPr>
          <p:txBody>
            <a:bodyPr wrap="square" lIns="0" tIns="0" rIns="0" bIns="0" rtlCol="0">
              <a:spAutoFit/>
            </a:bodyPr>
            <a:lstStyle/>
            <a:p>
              <a:pPr algn="ctr"/>
              <a:r>
                <a:rPr lang="de-DE" sz="1200" i="1" dirty="0"/>
                <a:t>Was möchten wir erreichen?</a:t>
              </a:r>
            </a:p>
          </p:txBody>
        </p:sp>
        <p:sp>
          <p:nvSpPr>
            <p:cNvPr id="14" name="Textfeld 13">
              <a:extLst>
                <a:ext uri="{FF2B5EF4-FFF2-40B4-BE49-F238E27FC236}">
                  <a16:creationId xmlns:a16="http://schemas.microsoft.com/office/drawing/2014/main" id="{108B71AC-47BE-DF66-DB83-66A6B37DC055}"/>
                </a:ext>
              </a:extLst>
            </p:cNvPr>
            <p:cNvSpPr txBox="1"/>
            <p:nvPr/>
          </p:nvSpPr>
          <p:spPr>
            <a:xfrm>
              <a:off x="4416686" y="5226096"/>
              <a:ext cx="3513498" cy="246221"/>
            </a:xfrm>
            <a:prstGeom prst="rect">
              <a:avLst/>
            </a:prstGeom>
            <a:noFill/>
          </p:spPr>
          <p:txBody>
            <a:bodyPr wrap="square" lIns="0" tIns="0" rIns="0" bIns="0" rtlCol="0">
              <a:spAutoFit/>
            </a:bodyPr>
            <a:lstStyle/>
            <a:p>
              <a:pPr algn="ctr"/>
              <a:r>
                <a:rPr lang="de-DE" sz="1600" dirty="0"/>
                <a:t>Vision des Zielzustands </a:t>
              </a:r>
            </a:p>
          </p:txBody>
        </p:sp>
        <p:cxnSp>
          <p:nvCxnSpPr>
            <p:cNvPr id="15" name="Gerader Verbinder 14">
              <a:extLst>
                <a:ext uri="{FF2B5EF4-FFF2-40B4-BE49-F238E27FC236}">
                  <a16:creationId xmlns:a16="http://schemas.microsoft.com/office/drawing/2014/main" id="{EC7E45C9-F593-3576-804B-35B6A9B1F281}"/>
                </a:ext>
              </a:extLst>
            </p:cNvPr>
            <p:cNvCxnSpPr>
              <a:cxnSpLocks/>
            </p:cNvCxnSpPr>
            <p:nvPr/>
          </p:nvCxnSpPr>
          <p:spPr>
            <a:xfrm>
              <a:off x="4277333" y="5504216"/>
              <a:ext cx="3792205" cy="0"/>
            </a:xfrm>
            <a:prstGeom prst="line">
              <a:avLst/>
            </a:prstGeom>
            <a:ln w="25400">
              <a:solidFill>
                <a:srgbClr val="72BBA4"/>
              </a:solidFill>
            </a:ln>
          </p:spPr>
          <p:style>
            <a:lnRef idx="1">
              <a:schemeClr val="accent1"/>
            </a:lnRef>
            <a:fillRef idx="0">
              <a:schemeClr val="accent1"/>
            </a:fillRef>
            <a:effectRef idx="0">
              <a:schemeClr val="accent1"/>
            </a:effectRef>
            <a:fontRef idx="minor">
              <a:schemeClr val="tx1"/>
            </a:fontRef>
          </p:style>
        </p:cxnSp>
      </p:grpSp>
      <p:grpSp>
        <p:nvGrpSpPr>
          <p:cNvPr id="19" name="Gruppieren 18">
            <a:extLst>
              <a:ext uri="{FF2B5EF4-FFF2-40B4-BE49-F238E27FC236}">
                <a16:creationId xmlns:a16="http://schemas.microsoft.com/office/drawing/2014/main" id="{8452F681-4A14-CC13-68AF-502095553C3B}"/>
              </a:ext>
            </a:extLst>
          </p:cNvPr>
          <p:cNvGrpSpPr/>
          <p:nvPr/>
        </p:nvGrpSpPr>
        <p:grpSpPr>
          <a:xfrm>
            <a:off x="1057937" y="2123971"/>
            <a:ext cx="3792205" cy="617997"/>
            <a:chOff x="686400" y="1992801"/>
            <a:chExt cx="3792205" cy="617997"/>
          </a:xfrm>
        </p:grpSpPr>
        <p:sp>
          <p:nvSpPr>
            <p:cNvPr id="20" name="Textfeld 19">
              <a:extLst>
                <a:ext uri="{FF2B5EF4-FFF2-40B4-BE49-F238E27FC236}">
                  <a16:creationId xmlns:a16="http://schemas.microsoft.com/office/drawing/2014/main" id="{C8842692-852C-BBD1-18E0-C825641A9B11}"/>
                </a:ext>
              </a:extLst>
            </p:cNvPr>
            <p:cNvSpPr txBox="1"/>
            <p:nvPr/>
          </p:nvSpPr>
          <p:spPr>
            <a:xfrm>
              <a:off x="825753" y="1992801"/>
              <a:ext cx="3513498" cy="246221"/>
            </a:xfrm>
            <a:prstGeom prst="rect">
              <a:avLst/>
            </a:prstGeom>
            <a:noFill/>
          </p:spPr>
          <p:txBody>
            <a:bodyPr wrap="square" lIns="0" tIns="0" rIns="0" bIns="0" rtlCol="0">
              <a:spAutoFit/>
            </a:bodyPr>
            <a:lstStyle/>
            <a:p>
              <a:pPr algn="ctr"/>
              <a:r>
                <a:rPr lang="de-DE" sz="1600" dirty="0"/>
                <a:t>Sichtbarmachen des Lösungswegs</a:t>
              </a:r>
            </a:p>
          </p:txBody>
        </p:sp>
        <p:cxnSp>
          <p:nvCxnSpPr>
            <p:cNvPr id="21" name="Gerader Verbinder 20">
              <a:extLst>
                <a:ext uri="{FF2B5EF4-FFF2-40B4-BE49-F238E27FC236}">
                  <a16:creationId xmlns:a16="http://schemas.microsoft.com/office/drawing/2014/main" id="{81482B10-4CCE-8110-8858-C5C7FBAAF77B}"/>
                </a:ext>
              </a:extLst>
            </p:cNvPr>
            <p:cNvCxnSpPr>
              <a:cxnSpLocks/>
            </p:cNvCxnSpPr>
            <p:nvPr/>
          </p:nvCxnSpPr>
          <p:spPr>
            <a:xfrm>
              <a:off x="686400" y="2312988"/>
              <a:ext cx="3792205" cy="0"/>
            </a:xfrm>
            <a:prstGeom prst="line">
              <a:avLst/>
            </a:prstGeom>
            <a:ln w="25400">
              <a:solidFill>
                <a:srgbClr val="72BBA4"/>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D03FD940-9BF4-E7F2-BB58-94CE6DCBFD12}"/>
                </a:ext>
              </a:extLst>
            </p:cNvPr>
            <p:cNvSpPr txBox="1"/>
            <p:nvPr/>
          </p:nvSpPr>
          <p:spPr>
            <a:xfrm>
              <a:off x="1447340" y="2426132"/>
              <a:ext cx="2270325" cy="184666"/>
            </a:xfrm>
            <a:prstGeom prst="rect">
              <a:avLst/>
            </a:prstGeom>
            <a:noFill/>
          </p:spPr>
          <p:txBody>
            <a:bodyPr wrap="square" lIns="0" tIns="0" rIns="0" bIns="0" rtlCol="0">
              <a:spAutoFit/>
            </a:bodyPr>
            <a:lstStyle/>
            <a:p>
              <a:pPr algn="ctr"/>
              <a:r>
                <a:rPr lang="de-DE" sz="1200" i="1" dirty="0"/>
                <a:t>Wie erreichen wir das? </a:t>
              </a:r>
            </a:p>
          </p:txBody>
        </p:sp>
      </p:grpSp>
      <p:grpSp>
        <p:nvGrpSpPr>
          <p:cNvPr id="27" name="Gruppieren 26">
            <a:extLst>
              <a:ext uri="{FF2B5EF4-FFF2-40B4-BE49-F238E27FC236}">
                <a16:creationId xmlns:a16="http://schemas.microsoft.com/office/drawing/2014/main" id="{40567D79-93FF-0432-5CDF-1F72FF8AE309}"/>
              </a:ext>
            </a:extLst>
          </p:cNvPr>
          <p:cNvGrpSpPr/>
          <p:nvPr/>
        </p:nvGrpSpPr>
        <p:grpSpPr>
          <a:xfrm>
            <a:off x="7133965" y="2142543"/>
            <a:ext cx="4078518" cy="559291"/>
            <a:chOff x="7905336" y="2022561"/>
            <a:chExt cx="4078518" cy="559291"/>
          </a:xfrm>
        </p:grpSpPr>
        <p:cxnSp>
          <p:nvCxnSpPr>
            <p:cNvPr id="23" name="Gerader Verbinder 22">
              <a:extLst>
                <a:ext uri="{FF2B5EF4-FFF2-40B4-BE49-F238E27FC236}">
                  <a16:creationId xmlns:a16="http://schemas.microsoft.com/office/drawing/2014/main" id="{4FBE51AF-803C-0D15-7434-D04C4DFBB63D}"/>
                </a:ext>
              </a:extLst>
            </p:cNvPr>
            <p:cNvCxnSpPr>
              <a:cxnSpLocks/>
            </p:cNvCxnSpPr>
            <p:nvPr/>
          </p:nvCxnSpPr>
          <p:spPr>
            <a:xfrm>
              <a:off x="7905336" y="2312988"/>
              <a:ext cx="3914316" cy="0"/>
            </a:xfrm>
            <a:prstGeom prst="line">
              <a:avLst/>
            </a:prstGeom>
            <a:ln w="25400">
              <a:solidFill>
                <a:srgbClr val="72BBA4"/>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31FFB230-1630-D42F-09E6-C2D45DA53743}"/>
                </a:ext>
              </a:extLst>
            </p:cNvPr>
            <p:cNvSpPr txBox="1"/>
            <p:nvPr/>
          </p:nvSpPr>
          <p:spPr>
            <a:xfrm>
              <a:off x="8069538" y="2022561"/>
              <a:ext cx="3914316" cy="246221"/>
            </a:xfrm>
            <a:prstGeom prst="rect">
              <a:avLst/>
            </a:prstGeom>
            <a:noFill/>
          </p:spPr>
          <p:txBody>
            <a:bodyPr wrap="square" lIns="0" tIns="0" rIns="0" bIns="0" rtlCol="0">
              <a:spAutoFit/>
            </a:bodyPr>
            <a:lstStyle/>
            <a:p>
              <a:pPr algn="l"/>
              <a:r>
                <a:rPr lang="de-DE" sz="1600" dirty="0"/>
                <a:t>Organisationaler Imperativ &amp; Dringlichkeit </a:t>
              </a:r>
            </a:p>
          </p:txBody>
        </p:sp>
        <p:sp>
          <p:nvSpPr>
            <p:cNvPr id="26" name="Textfeld 25">
              <a:extLst>
                <a:ext uri="{FF2B5EF4-FFF2-40B4-BE49-F238E27FC236}">
                  <a16:creationId xmlns:a16="http://schemas.microsoft.com/office/drawing/2014/main" id="{739578A5-5C66-CC8E-0851-4F16A9690E35}"/>
                </a:ext>
              </a:extLst>
            </p:cNvPr>
            <p:cNvSpPr txBox="1"/>
            <p:nvPr/>
          </p:nvSpPr>
          <p:spPr>
            <a:xfrm>
              <a:off x="8722813" y="2397186"/>
              <a:ext cx="2680180" cy="184666"/>
            </a:xfrm>
            <a:prstGeom prst="rect">
              <a:avLst/>
            </a:prstGeom>
            <a:noFill/>
          </p:spPr>
          <p:txBody>
            <a:bodyPr wrap="square" lIns="0" tIns="0" rIns="0" bIns="0" rtlCol="0">
              <a:spAutoFit/>
            </a:bodyPr>
            <a:lstStyle/>
            <a:p>
              <a:pPr algn="ctr"/>
              <a:r>
                <a:rPr lang="de-DE" sz="1200" i="1" dirty="0"/>
                <a:t>Warum müssen wir etwas unternehmen? </a:t>
              </a:r>
            </a:p>
          </p:txBody>
        </p:sp>
      </p:grpSp>
      <p:sp>
        <p:nvSpPr>
          <p:cNvPr id="28" name="Textfeld 27">
            <a:extLst>
              <a:ext uri="{FF2B5EF4-FFF2-40B4-BE49-F238E27FC236}">
                <a16:creationId xmlns:a16="http://schemas.microsoft.com/office/drawing/2014/main" id="{09CF55C0-6A8E-7EFD-4E61-184BD36E9BD5}"/>
              </a:ext>
            </a:extLst>
          </p:cNvPr>
          <p:cNvSpPr txBox="1"/>
          <p:nvPr/>
        </p:nvSpPr>
        <p:spPr>
          <a:xfrm>
            <a:off x="343184" y="4658269"/>
            <a:ext cx="2270325" cy="738664"/>
          </a:xfrm>
          <a:prstGeom prst="rect">
            <a:avLst/>
          </a:prstGeom>
          <a:solidFill>
            <a:srgbClr val="C7E59E"/>
          </a:solidFill>
        </p:spPr>
        <p:txBody>
          <a:bodyPr wrap="square" lIns="0" tIns="0" rIns="0" bIns="0" rtlCol="0">
            <a:spAutoFit/>
          </a:bodyPr>
          <a:lstStyle/>
          <a:p>
            <a:pPr marL="285750" indent="-14288" algn="l"/>
            <a:r>
              <a:rPr lang="de-DE" sz="1200" b="1" dirty="0"/>
              <a:t>„Elevator Pitch“</a:t>
            </a:r>
          </a:p>
          <a:p>
            <a:pPr marL="285750" indent="-14288" algn="l">
              <a:buFont typeface="Arial" panose="020B0604020202020204" pitchFamily="34" charset="0"/>
              <a:buChar char="•"/>
            </a:pPr>
            <a:r>
              <a:rPr lang="de-DE" sz="1200" dirty="0"/>
              <a:t> Kurz &amp; einfach </a:t>
            </a:r>
          </a:p>
          <a:p>
            <a:pPr marL="285750" indent="-14288" algn="l">
              <a:buFont typeface="Arial" panose="020B0604020202020204" pitchFamily="34" charset="0"/>
              <a:buChar char="•"/>
            </a:pPr>
            <a:r>
              <a:rPr lang="de-DE" sz="1200" dirty="0"/>
              <a:t> Leicht zu merken</a:t>
            </a:r>
          </a:p>
          <a:p>
            <a:pPr marL="285750" indent="-14288" algn="l">
              <a:buFont typeface="Arial" panose="020B0604020202020204" pitchFamily="34" charset="0"/>
              <a:buChar char="•"/>
            </a:pPr>
            <a:r>
              <a:rPr lang="de-DE" sz="1200" dirty="0"/>
              <a:t> Weckt Interesse </a:t>
            </a:r>
            <a:endParaRPr lang="de-DE" sz="2400" dirty="0"/>
          </a:p>
        </p:txBody>
      </p:sp>
      <p:sp>
        <p:nvSpPr>
          <p:cNvPr id="29" name="Textfeld 28">
            <a:extLst>
              <a:ext uri="{FF2B5EF4-FFF2-40B4-BE49-F238E27FC236}">
                <a16:creationId xmlns:a16="http://schemas.microsoft.com/office/drawing/2014/main" id="{79E2A10C-3AEC-D7FB-56B6-87E668882113}"/>
              </a:ext>
            </a:extLst>
          </p:cNvPr>
          <p:cNvSpPr txBox="1"/>
          <p:nvPr/>
        </p:nvSpPr>
        <p:spPr>
          <a:xfrm>
            <a:off x="8632456" y="4805742"/>
            <a:ext cx="3236716" cy="1477328"/>
          </a:xfrm>
          <a:prstGeom prst="rect">
            <a:avLst/>
          </a:prstGeom>
          <a:solidFill>
            <a:srgbClr val="C7E59E"/>
          </a:solidFill>
        </p:spPr>
        <p:txBody>
          <a:bodyPr wrap="square" lIns="0" tIns="0" rIns="0" bIns="0" rtlCol="0">
            <a:spAutoFit/>
          </a:bodyPr>
          <a:lstStyle/>
          <a:p>
            <a:pPr marL="342900" indent="-168275">
              <a:buFont typeface="Arial" panose="020B0604020202020204" pitchFamily="34" charset="0"/>
              <a:buChar char="•"/>
            </a:pPr>
            <a:r>
              <a:rPr lang="de-DE" sz="1200" dirty="0"/>
              <a:t>Bemüht sich um die Verdeutlichung der </a:t>
            </a:r>
            <a:r>
              <a:rPr lang="de-DE" sz="1200" b="1" dirty="0"/>
              <a:t>Schüsselbotschaften</a:t>
            </a:r>
          </a:p>
          <a:p>
            <a:pPr marL="342900" indent="-168275">
              <a:buFont typeface="Arial" panose="020B0604020202020204" pitchFamily="34" charset="0"/>
              <a:buChar char="•"/>
            </a:pPr>
            <a:r>
              <a:rPr lang="de-DE" sz="1200" dirty="0"/>
              <a:t>Präsentiert diese auf </a:t>
            </a:r>
            <a:r>
              <a:rPr lang="de-DE" sz="1200" b="1" dirty="0"/>
              <a:t>verständliche und greifbare </a:t>
            </a:r>
            <a:r>
              <a:rPr lang="de-DE" sz="1200" dirty="0"/>
              <a:t>Art und Weise </a:t>
            </a:r>
          </a:p>
          <a:p>
            <a:pPr marL="342900" indent="-168275">
              <a:buFont typeface="Arial" panose="020B0604020202020204" pitchFamily="34" charset="0"/>
              <a:buChar char="•"/>
            </a:pPr>
            <a:r>
              <a:rPr lang="de-DE" sz="1200" dirty="0"/>
              <a:t>Nutzt eine </a:t>
            </a:r>
            <a:r>
              <a:rPr lang="de-DE" sz="1200" b="1" dirty="0"/>
              <a:t>klare, visuelle Erzählung</a:t>
            </a:r>
          </a:p>
          <a:p>
            <a:pPr marL="342900" indent="-168275">
              <a:buFont typeface="Arial" panose="020B0604020202020204" pitchFamily="34" charset="0"/>
              <a:buChar char="•"/>
            </a:pPr>
            <a:r>
              <a:rPr lang="de-DE" sz="1200" dirty="0"/>
              <a:t>Formuliert</a:t>
            </a:r>
            <a:r>
              <a:rPr lang="de-DE" sz="1200" b="1" dirty="0"/>
              <a:t> Meilensteine </a:t>
            </a:r>
          </a:p>
          <a:p>
            <a:pPr marL="342900" indent="-168275">
              <a:buFont typeface="Arial" panose="020B0604020202020204" pitchFamily="34" charset="0"/>
              <a:buChar char="•"/>
            </a:pPr>
            <a:r>
              <a:rPr lang="de-DE" sz="1200" dirty="0"/>
              <a:t>Schlüsselbotschaften bleiben gleich, aber die „Erzählung“ </a:t>
            </a:r>
            <a:r>
              <a:rPr lang="de-DE" sz="1200" b="1" dirty="0"/>
              <a:t>geht auf die Zielgruppe ein </a:t>
            </a:r>
            <a:endParaRPr lang="de-DE" sz="1200" dirty="0"/>
          </a:p>
        </p:txBody>
      </p:sp>
    </p:spTree>
    <p:extLst>
      <p:ext uri="{BB962C8B-B14F-4D97-AF65-F5344CB8AC3E}">
        <p14:creationId xmlns:p14="http://schemas.microsoft.com/office/powerpoint/2010/main" val="185055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7A9B5B5-4FC0-469E-CC4A-A6FB8DD23674}"/>
              </a:ext>
            </a:extLst>
          </p:cNvPr>
          <p:cNvSpPr>
            <a:spLocks noGrp="1"/>
          </p:cNvSpPr>
          <p:nvPr>
            <p:ph type="title"/>
          </p:nvPr>
        </p:nvSpPr>
        <p:spPr>
          <a:prstGeom prst="rect">
            <a:avLst/>
          </a:prstGeom>
        </p:spPr>
        <p:txBody>
          <a:bodyPr/>
          <a:lstStyle/>
          <a:p>
            <a:r>
              <a:rPr lang="de-DE" dirty="0"/>
              <a:t>Was ist eine „Change Story“? </a:t>
            </a:r>
          </a:p>
        </p:txBody>
      </p:sp>
      <p:sp>
        <p:nvSpPr>
          <p:cNvPr id="3" name="Foliennummernplatzhalter 2">
            <a:extLst>
              <a:ext uri="{FF2B5EF4-FFF2-40B4-BE49-F238E27FC236}">
                <a16:creationId xmlns:a16="http://schemas.microsoft.com/office/drawing/2014/main" id="{7A631AAA-833F-F1F3-98F8-4E70432542A5}"/>
              </a:ext>
            </a:extLst>
          </p:cNvPr>
          <p:cNvSpPr>
            <a:spLocks noGrp="1"/>
          </p:cNvSpPr>
          <p:nvPr>
            <p:ph type="sldNum" sz="quarter" idx="4"/>
          </p:nvPr>
        </p:nvSpPr>
        <p:spPr>
          <a:xfrm>
            <a:off x="462926" y="6356051"/>
            <a:ext cx="667912" cy="222641"/>
          </a:xfrm>
          <a:prstGeom prst="rect">
            <a:avLst/>
          </a:prstGeom>
        </p:spPr>
        <p:txBody>
          <a:bodyPr/>
          <a:lstStyle/>
          <a:p>
            <a:pPr algn="l"/>
            <a:r>
              <a:rPr lang="de-DE"/>
              <a:t>Seite </a:t>
            </a:r>
            <a:fld id="{116EDF81-E62B-6D4E-87B5-2A3890D58C7C}" type="slidenum">
              <a:rPr lang="de-DE" smtClean="0"/>
              <a:pPr algn="l"/>
              <a:t>8</a:t>
            </a:fld>
            <a:endParaRPr lang="de-DE"/>
          </a:p>
        </p:txBody>
      </p:sp>
      <p:pic>
        <p:nvPicPr>
          <p:cNvPr id="2" name="Grafik 1">
            <a:extLst>
              <a:ext uri="{FF2B5EF4-FFF2-40B4-BE49-F238E27FC236}">
                <a16:creationId xmlns:a16="http://schemas.microsoft.com/office/drawing/2014/main" id="{DAB679D9-2A92-AA5E-7E84-28ED82FCDC42}"/>
              </a:ext>
            </a:extLst>
          </p:cNvPr>
          <p:cNvPicPr>
            <a:picLocks noChangeAspect="1"/>
          </p:cNvPicPr>
          <p:nvPr/>
        </p:nvPicPr>
        <p:blipFill>
          <a:blip r:embed="rId3"/>
          <a:stretch>
            <a:fillRect/>
          </a:stretch>
        </p:blipFill>
        <p:spPr>
          <a:xfrm>
            <a:off x="279912" y="1893406"/>
            <a:ext cx="11632176" cy="4304149"/>
          </a:xfrm>
          <a:prstGeom prst="rect">
            <a:avLst/>
          </a:prstGeom>
        </p:spPr>
      </p:pic>
    </p:spTree>
    <p:extLst>
      <p:ext uri="{BB962C8B-B14F-4D97-AF65-F5344CB8AC3E}">
        <p14:creationId xmlns:p14="http://schemas.microsoft.com/office/powerpoint/2010/main" val="395641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F0BFF-8F5D-5A05-FE96-F782840DDFDF}"/>
              </a:ext>
            </a:extLst>
          </p:cNvPr>
          <p:cNvSpPr>
            <a:spLocks noGrp="1"/>
          </p:cNvSpPr>
          <p:nvPr>
            <p:ph type="title"/>
          </p:nvPr>
        </p:nvSpPr>
        <p:spPr>
          <a:xfrm>
            <a:off x="301657" y="290189"/>
            <a:ext cx="10515600" cy="557139"/>
          </a:xfrm>
          <a:prstGeom prst="rect">
            <a:avLst/>
          </a:prstGeom>
        </p:spPr>
        <p:txBody>
          <a:bodyPr>
            <a:noAutofit/>
          </a:bodyPr>
          <a:lstStyle/>
          <a:p>
            <a:r>
              <a:rPr lang="de-DE" sz="1800" dirty="0">
                <a:solidFill>
                  <a:schemeClr val="bg1"/>
                </a:solidFill>
              </a:rPr>
              <a:t>Arbeitsfolie: Entwicklung einer „Change Story“ für </a:t>
            </a:r>
            <a:br>
              <a:rPr lang="de-DE" sz="1800" dirty="0">
                <a:solidFill>
                  <a:schemeClr val="bg1"/>
                </a:solidFill>
              </a:rPr>
            </a:br>
            <a:r>
              <a:rPr lang="de-DE" sz="1800" dirty="0">
                <a:solidFill>
                  <a:schemeClr val="bg1"/>
                </a:solidFill>
              </a:rPr>
              <a:t>die treibhausgasneutrale Verwaltung </a:t>
            </a:r>
          </a:p>
        </p:txBody>
      </p:sp>
      <p:pic>
        <p:nvPicPr>
          <p:cNvPr id="4" name="Grafik 3">
            <a:extLst>
              <a:ext uri="{FF2B5EF4-FFF2-40B4-BE49-F238E27FC236}">
                <a16:creationId xmlns:a16="http://schemas.microsoft.com/office/drawing/2014/main" id="{C7F4C374-8E16-87E2-EB31-BD24B8037C00}"/>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54788" t="920" r="118" b="69072"/>
          <a:stretch/>
        </p:blipFill>
        <p:spPr>
          <a:xfrm>
            <a:off x="8760612" y="0"/>
            <a:ext cx="3384223" cy="1137519"/>
          </a:xfrm>
          <a:prstGeom prst="rect">
            <a:avLst/>
          </a:prstGeom>
        </p:spPr>
      </p:pic>
      <p:sp>
        <p:nvSpPr>
          <p:cNvPr id="6" name="Textfeld 5">
            <a:extLst>
              <a:ext uri="{FF2B5EF4-FFF2-40B4-BE49-F238E27FC236}">
                <a16:creationId xmlns:a16="http://schemas.microsoft.com/office/drawing/2014/main" id="{349FC0E2-56BE-B8E6-A514-9149C5DF379D}"/>
              </a:ext>
            </a:extLst>
          </p:cNvPr>
          <p:cNvSpPr txBox="1"/>
          <p:nvPr/>
        </p:nvSpPr>
        <p:spPr>
          <a:xfrm>
            <a:off x="301657" y="1377890"/>
            <a:ext cx="3384223" cy="276999"/>
          </a:xfrm>
          <a:prstGeom prst="rect">
            <a:avLst/>
          </a:prstGeom>
          <a:noFill/>
        </p:spPr>
        <p:txBody>
          <a:bodyPr wrap="square" rtlCol="0">
            <a:spAutoFit/>
          </a:bodyPr>
          <a:lstStyle/>
          <a:p>
            <a:r>
              <a:rPr lang="de-DE" sz="1200" b="1" dirty="0">
                <a:solidFill>
                  <a:schemeClr val="tx1">
                    <a:lumMod val="65000"/>
                    <a:lumOff val="35000"/>
                  </a:schemeClr>
                </a:solidFill>
              </a:rPr>
              <a:t>Warum müssen wir etwas unternehmen? </a:t>
            </a:r>
          </a:p>
        </p:txBody>
      </p:sp>
      <p:sp>
        <p:nvSpPr>
          <p:cNvPr id="10" name="Textfeld 9">
            <a:extLst>
              <a:ext uri="{FF2B5EF4-FFF2-40B4-BE49-F238E27FC236}">
                <a16:creationId xmlns:a16="http://schemas.microsoft.com/office/drawing/2014/main" id="{F5CE0F57-A57C-4920-2D43-9F4396FFC55C}"/>
              </a:ext>
            </a:extLst>
          </p:cNvPr>
          <p:cNvSpPr txBox="1"/>
          <p:nvPr/>
        </p:nvSpPr>
        <p:spPr>
          <a:xfrm>
            <a:off x="4403888" y="1377890"/>
            <a:ext cx="3384223" cy="276999"/>
          </a:xfrm>
          <a:prstGeom prst="rect">
            <a:avLst/>
          </a:prstGeom>
          <a:noFill/>
        </p:spPr>
        <p:txBody>
          <a:bodyPr wrap="square" rtlCol="0">
            <a:spAutoFit/>
          </a:bodyPr>
          <a:lstStyle/>
          <a:p>
            <a:r>
              <a:rPr lang="de-DE" sz="1200" b="1" dirty="0">
                <a:solidFill>
                  <a:schemeClr val="tx1">
                    <a:lumMod val="65000"/>
                    <a:lumOff val="35000"/>
                  </a:schemeClr>
                </a:solidFill>
              </a:rPr>
              <a:t>Was möchten wir erreichen?</a:t>
            </a:r>
          </a:p>
        </p:txBody>
      </p:sp>
      <p:sp>
        <p:nvSpPr>
          <p:cNvPr id="14" name="Textfeld 13">
            <a:extLst>
              <a:ext uri="{FF2B5EF4-FFF2-40B4-BE49-F238E27FC236}">
                <a16:creationId xmlns:a16="http://schemas.microsoft.com/office/drawing/2014/main" id="{942D440A-AE3E-D8A8-9A42-356C610EF668}"/>
              </a:ext>
            </a:extLst>
          </p:cNvPr>
          <p:cNvSpPr txBox="1"/>
          <p:nvPr/>
        </p:nvSpPr>
        <p:spPr>
          <a:xfrm>
            <a:off x="8430705" y="1377890"/>
            <a:ext cx="3384223" cy="276999"/>
          </a:xfrm>
          <a:prstGeom prst="rect">
            <a:avLst/>
          </a:prstGeom>
          <a:noFill/>
        </p:spPr>
        <p:txBody>
          <a:bodyPr wrap="square" rtlCol="0">
            <a:spAutoFit/>
          </a:bodyPr>
          <a:lstStyle/>
          <a:p>
            <a:r>
              <a:rPr lang="de-DE" sz="1200" b="1" dirty="0">
                <a:solidFill>
                  <a:schemeClr val="tx1">
                    <a:lumMod val="65000"/>
                    <a:lumOff val="35000"/>
                  </a:schemeClr>
                </a:solidFill>
              </a:rPr>
              <a:t>Wie erreichen wir das? </a:t>
            </a:r>
          </a:p>
        </p:txBody>
      </p:sp>
      <p:graphicFrame>
        <p:nvGraphicFramePr>
          <p:cNvPr id="17" name="Tabelle 16">
            <a:extLst>
              <a:ext uri="{FF2B5EF4-FFF2-40B4-BE49-F238E27FC236}">
                <a16:creationId xmlns:a16="http://schemas.microsoft.com/office/drawing/2014/main" id="{D608EBEE-14F4-035C-008A-FB1B219AA1AE}"/>
              </a:ext>
            </a:extLst>
          </p:cNvPr>
          <p:cNvGraphicFramePr>
            <a:graphicFrameLocks noGrp="1"/>
          </p:cNvGraphicFramePr>
          <p:nvPr>
            <p:extLst>
              <p:ext uri="{D42A27DB-BD31-4B8C-83A1-F6EECF244321}">
                <p14:modId xmlns:p14="http://schemas.microsoft.com/office/powerpoint/2010/main" val="2548920104"/>
              </p:ext>
            </p:extLst>
          </p:nvPr>
        </p:nvGraphicFramePr>
        <p:xfrm>
          <a:off x="301657" y="1780391"/>
          <a:ext cx="3195687" cy="4676061"/>
        </p:xfrm>
        <a:graphic>
          <a:graphicData uri="http://schemas.openxmlformats.org/drawingml/2006/table">
            <a:tbl>
              <a:tblPr firstRow="1" bandRow="1">
                <a:tableStyleId>{2D5ABB26-0587-4C30-8999-92F81FD0307C}</a:tableStyleId>
              </a:tblPr>
              <a:tblGrid>
                <a:gridCol w="3195687">
                  <a:extLst>
                    <a:ext uri="{9D8B030D-6E8A-4147-A177-3AD203B41FA5}">
                      <a16:colId xmlns:a16="http://schemas.microsoft.com/office/drawing/2014/main" val="649720633"/>
                    </a:ext>
                  </a:extLst>
                </a:gridCol>
              </a:tblGrid>
              <a:tr h="359697">
                <a:tc>
                  <a:txBody>
                    <a:bodyPr/>
                    <a:lstStyle/>
                    <a:p>
                      <a:endParaRPr lang="de-DE" sz="800" kern="1200" dirty="0">
                        <a:solidFill>
                          <a:schemeClr val="tx1"/>
                        </a:solidFill>
                        <a:latin typeface="+mn-lt"/>
                        <a:ea typeface="+mn-ea"/>
                        <a:cs typeface="+mn-cs"/>
                      </a:endParaRPr>
                    </a:p>
                  </a:txBody>
                  <a:tcPr>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113910783"/>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795167742"/>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30388923"/>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4206250798"/>
                  </a:ext>
                </a:extLst>
              </a:tr>
            </a:tbl>
          </a:graphicData>
        </a:graphic>
      </p:graphicFrame>
      <p:sp>
        <p:nvSpPr>
          <p:cNvPr id="19" name="Textfeld 18">
            <a:extLst>
              <a:ext uri="{FF2B5EF4-FFF2-40B4-BE49-F238E27FC236}">
                <a16:creationId xmlns:a16="http://schemas.microsoft.com/office/drawing/2014/main" id="{71982A55-F8F9-2827-692A-A994ECBF984F}"/>
              </a:ext>
            </a:extLst>
          </p:cNvPr>
          <p:cNvSpPr txBox="1"/>
          <p:nvPr/>
        </p:nvSpPr>
        <p:spPr>
          <a:xfrm>
            <a:off x="301657" y="1566788"/>
            <a:ext cx="2799762" cy="261610"/>
          </a:xfrm>
          <a:prstGeom prst="rect">
            <a:avLst/>
          </a:prstGeom>
          <a:noFill/>
        </p:spPr>
        <p:txBody>
          <a:bodyPr wrap="square">
            <a:spAutoFit/>
          </a:bodyPr>
          <a:lstStyle/>
          <a:p>
            <a:r>
              <a:rPr lang="de-DE" sz="1100" dirty="0">
                <a:solidFill>
                  <a:schemeClr val="bg1">
                    <a:lumMod val="65000"/>
                  </a:schemeClr>
                </a:solidFill>
              </a:rPr>
              <a:t>Gründe</a:t>
            </a:r>
          </a:p>
        </p:txBody>
      </p:sp>
      <p:sp>
        <p:nvSpPr>
          <p:cNvPr id="20" name="Textfeld 19">
            <a:extLst>
              <a:ext uri="{FF2B5EF4-FFF2-40B4-BE49-F238E27FC236}">
                <a16:creationId xmlns:a16="http://schemas.microsoft.com/office/drawing/2014/main" id="{29BD295F-CB09-38A5-089D-D0107571C029}"/>
              </a:ext>
            </a:extLst>
          </p:cNvPr>
          <p:cNvSpPr txBox="1"/>
          <p:nvPr/>
        </p:nvSpPr>
        <p:spPr>
          <a:xfrm>
            <a:off x="4403888" y="1566788"/>
            <a:ext cx="2799762" cy="261610"/>
          </a:xfrm>
          <a:prstGeom prst="rect">
            <a:avLst/>
          </a:prstGeom>
          <a:noFill/>
        </p:spPr>
        <p:txBody>
          <a:bodyPr wrap="square">
            <a:spAutoFit/>
          </a:bodyPr>
          <a:lstStyle/>
          <a:p>
            <a:r>
              <a:rPr lang="de-DE" sz="1100" dirty="0">
                <a:solidFill>
                  <a:schemeClr val="bg1">
                    <a:lumMod val="65000"/>
                  </a:schemeClr>
                </a:solidFill>
              </a:rPr>
              <a:t>Ziele</a:t>
            </a:r>
          </a:p>
        </p:txBody>
      </p:sp>
      <p:sp>
        <p:nvSpPr>
          <p:cNvPr id="21" name="Textfeld 20">
            <a:extLst>
              <a:ext uri="{FF2B5EF4-FFF2-40B4-BE49-F238E27FC236}">
                <a16:creationId xmlns:a16="http://schemas.microsoft.com/office/drawing/2014/main" id="{ED42A11A-E9E5-A029-588E-C08D7325C6EE}"/>
              </a:ext>
            </a:extLst>
          </p:cNvPr>
          <p:cNvSpPr txBox="1"/>
          <p:nvPr/>
        </p:nvSpPr>
        <p:spPr>
          <a:xfrm>
            <a:off x="8430705" y="1555496"/>
            <a:ext cx="2799762" cy="261610"/>
          </a:xfrm>
          <a:prstGeom prst="rect">
            <a:avLst/>
          </a:prstGeom>
          <a:noFill/>
        </p:spPr>
        <p:txBody>
          <a:bodyPr wrap="square">
            <a:spAutoFit/>
          </a:bodyPr>
          <a:lstStyle/>
          <a:p>
            <a:r>
              <a:rPr lang="de-DE" sz="1100" dirty="0">
                <a:solidFill>
                  <a:schemeClr val="bg1">
                    <a:lumMod val="65000"/>
                  </a:schemeClr>
                </a:solidFill>
              </a:rPr>
              <a:t>Schritte</a:t>
            </a:r>
          </a:p>
        </p:txBody>
      </p:sp>
      <p:graphicFrame>
        <p:nvGraphicFramePr>
          <p:cNvPr id="22" name="Tabelle 21">
            <a:extLst>
              <a:ext uri="{FF2B5EF4-FFF2-40B4-BE49-F238E27FC236}">
                <a16:creationId xmlns:a16="http://schemas.microsoft.com/office/drawing/2014/main" id="{8B5ACC3B-9FE3-7B5D-212D-42173F6BBAA7}"/>
              </a:ext>
            </a:extLst>
          </p:cNvPr>
          <p:cNvGraphicFramePr>
            <a:graphicFrameLocks noGrp="1"/>
          </p:cNvGraphicFramePr>
          <p:nvPr>
            <p:extLst>
              <p:ext uri="{D42A27DB-BD31-4B8C-83A1-F6EECF244321}">
                <p14:modId xmlns:p14="http://schemas.microsoft.com/office/powerpoint/2010/main" val="4287418228"/>
              </p:ext>
            </p:extLst>
          </p:nvPr>
        </p:nvGraphicFramePr>
        <p:xfrm>
          <a:off x="4498156" y="1780390"/>
          <a:ext cx="3195687" cy="4676061"/>
        </p:xfrm>
        <a:graphic>
          <a:graphicData uri="http://schemas.openxmlformats.org/drawingml/2006/table">
            <a:tbl>
              <a:tblPr firstRow="1" bandRow="1">
                <a:tableStyleId>{2D5ABB26-0587-4C30-8999-92F81FD0307C}</a:tableStyleId>
              </a:tblPr>
              <a:tblGrid>
                <a:gridCol w="3195687">
                  <a:extLst>
                    <a:ext uri="{9D8B030D-6E8A-4147-A177-3AD203B41FA5}">
                      <a16:colId xmlns:a16="http://schemas.microsoft.com/office/drawing/2014/main" val="649720633"/>
                    </a:ext>
                  </a:extLst>
                </a:gridCol>
              </a:tblGrid>
              <a:tr h="359697">
                <a:tc>
                  <a:txBody>
                    <a:bodyPr/>
                    <a:lstStyle/>
                    <a:p>
                      <a:endParaRPr lang="de-DE" sz="800" kern="1200" dirty="0">
                        <a:solidFill>
                          <a:schemeClr val="tx1"/>
                        </a:solidFill>
                        <a:latin typeface="+mn-lt"/>
                        <a:ea typeface="+mn-ea"/>
                        <a:cs typeface="+mn-cs"/>
                      </a:endParaRPr>
                    </a:p>
                  </a:txBody>
                  <a:tcPr>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113910783"/>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795167742"/>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30388923"/>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4206250798"/>
                  </a:ext>
                </a:extLst>
              </a:tr>
            </a:tbl>
          </a:graphicData>
        </a:graphic>
      </p:graphicFrame>
      <p:graphicFrame>
        <p:nvGraphicFramePr>
          <p:cNvPr id="23" name="Tabelle 22">
            <a:extLst>
              <a:ext uri="{FF2B5EF4-FFF2-40B4-BE49-F238E27FC236}">
                <a16:creationId xmlns:a16="http://schemas.microsoft.com/office/drawing/2014/main" id="{C4C82BB2-05B2-18DF-B14D-262E0048DE46}"/>
              </a:ext>
            </a:extLst>
          </p:cNvPr>
          <p:cNvGraphicFramePr>
            <a:graphicFrameLocks noGrp="1"/>
          </p:cNvGraphicFramePr>
          <p:nvPr>
            <p:extLst>
              <p:ext uri="{D42A27DB-BD31-4B8C-83A1-F6EECF244321}">
                <p14:modId xmlns:p14="http://schemas.microsoft.com/office/powerpoint/2010/main" val="2368328920"/>
              </p:ext>
            </p:extLst>
          </p:nvPr>
        </p:nvGraphicFramePr>
        <p:xfrm>
          <a:off x="8496240" y="1780390"/>
          <a:ext cx="3195687" cy="4676061"/>
        </p:xfrm>
        <a:graphic>
          <a:graphicData uri="http://schemas.openxmlformats.org/drawingml/2006/table">
            <a:tbl>
              <a:tblPr firstRow="1" bandRow="1">
                <a:tableStyleId>{2D5ABB26-0587-4C30-8999-92F81FD0307C}</a:tableStyleId>
              </a:tblPr>
              <a:tblGrid>
                <a:gridCol w="3195687">
                  <a:extLst>
                    <a:ext uri="{9D8B030D-6E8A-4147-A177-3AD203B41FA5}">
                      <a16:colId xmlns:a16="http://schemas.microsoft.com/office/drawing/2014/main" val="649720633"/>
                    </a:ext>
                  </a:extLst>
                </a:gridCol>
              </a:tblGrid>
              <a:tr h="359697">
                <a:tc>
                  <a:txBody>
                    <a:bodyPr/>
                    <a:lstStyle/>
                    <a:p>
                      <a:endParaRPr lang="de-DE" sz="800" kern="1200" dirty="0">
                        <a:solidFill>
                          <a:schemeClr val="tx1"/>
                        </a:solidFill>
                        <a:latin typeface="+mn-lt"/>
                        <a:ea typeface="+mn-ea"/>
                        <a:cs typeface="+mn-cs"/>
                      </a:endParaRPr>
                    </a:p>
                  </a:txBody>
                  <a:tcPr>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113910783"/>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795167742"/>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30388923"/>
                  </a:ext>
                </a:extLst>
              </a:tr>
              <a:tr h="359697">
                <a:tc>
                  <a:txBody>
                    <a:bodyPr/>
                    <a:lstStyle/>
                    <a:p>
                      <a:endParaRPr lang="de-DE" sz="800" kern="1200" dirty="0">
                        <a:solidFill>
                          <a:schemeClr val="tx1"/>
                        </a:solidFill>
                        <a:latin typeface="+mn-lt"/>
                        <a:ea typeface="+mn-ea"/>
                        <a:cs typeface="+mn-cs"/>
                      </a:endParaRPr>
                    </a:p>
                  </a:txBody>
                  <a:tcP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4206250798"/>
                  </a:ext>
                </a:extLst>
              </a:tr>
            </a:tbl>
          </a:graphicData>
        </a:graphic>
      </p:graphicFrame>
    </p:spTree>
    <p:extLst>
      <p:ext uri="{BB962C8B-B14F-4D97-AF65-F5344CB8AC3E}">
        <p14:creationId xmlns:p14="http://schemas.microsoft.com/office/powerpoint/2010/main" val="17855606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1548</Words>
  <Application>Microsoft Office PowerPoint</Application>
  <PresentationFormat>Breitbild</PresentationFormat>
  <Paragraphs>131</Paragraphs>
  <Slides>11</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Aptos Light</vt:lpstr>
      <vt:lpstr>Arial</vt:lpstr>
      <vt:lpstr>Calibri</vt:lpstr>
      <vt:lpstr>Office</vt:lpstr>
      <vt:lpstr>PowerPoint-Präsentation</vt:lpstr>
      <vt:lpstr>Verwendungshinweise</vt:lpstr>
      <vt:lpstr>9 Etappen – 1 Ziel </vt:lpstr>
      <vt:lpstr>Etappen – Wo stehen wir? </vt:lpstr>
      <vt:lpstr>Etappe 7  Kommunizieren</vt:lpstr>
      <vt:lpstr>Ansätze aus dem Change-Management </vt:lpstr>
      <vt:lpstr>Was ist eine Change Story?</vt:lpstr>
      <vt:lpstr>Was ist eine „Change Story“? </vt:lpstr>
      <vt:lpstr>Arbeitsfolie: Entwicklung einer „Change Story“ für  die treibhausgasneutrale Verwaltung </vt:lpstr>
      <vt:lpstr>Entwicklung einer „Change Story“ für  die treibhausgasneutrale Verwaltung </vt:lpstr>
      <vt:lpstr>PowerPoint-Präsentation</vt:lpstr>
    </vt:vector>
  </TitlesOfParts>
  <Company>Leipziger Institut für Energie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Marion Elle</dc:creator>
  <cp:lastModifiedBy>Marion Elle</cp:lastModifiedBy>
  <cp:revision>81</cp:revision>
  <cp:lastPrinted>2024-09-25T08:51:08Z</cp:lastPrinted>
  <dcterms:created xsi:type="dcterms:W3CDTF">2024-09-13T15:28:43Z</dcterms:created>
  <dcterms:modified xsi:type="dcterms:W3CDTF">2024-12-30T11:14:48Z</dcterms:modified>
</cp:coreProperties>
</file>