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24"/>
  </p:notesMasterIdLst>
  <p:sldIdLst>
    <p:sldId id="256" r:id="rId3"/>
    <p:sldId id="1166" r:id="rId4"/>
    <p:sldId id="1130" r:id="rId5"/>
    <p:sldId id="1137" r:id="rId6"/>
    <p:sldId id="1142" r:id="rId7"/>
    <p:sldId id="1175" r:id="rId8"/>
    <p:sldId id="1176" r:id="rId9"/>
    <p:sldId id="1132" r:id="rId10"/>
    <p:sldId id="1139" r:id="rId11"/>
    <p:sldId id="1163" r:id="rId12"/>
    <p:sldId id="1167" r:id="rId13"/>
    <p:sldId id="1159" r:id="rId14"/>
    <p:sldId id="1136" r:id="rId15"/>
    <p:sldId id="1147" r:id="rId16"/>
    <p:sldId id="1160" r:id="rId17"/>
    <p:sldId id="1168" r:id="rId18"/>
    <p:sldId id="1170" r:id="rId19"/>
    <p:sldId id="1172" r:id="rId20"/>
    <p:sldId id="1171" r:id="rId21"/>
    <p:sldId id="1174" r:id="rId22"/>
    <p:sldId id="280" r:id="rId23"/>
  </p:sldIdLst>
  <p:sldSz cx="12192000" cy="685800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688" userDrawn="1">
          <p15:clr>
            <a:srgbClr val="A4A3A4"/>
          </p15:clr>
        </p15:guide>
        <p15:guide id="4" orient="horz" pos="27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891"/>
    <a:srgbClr val="00B5E9"/>
    <a:srgbClr val="F8692B"/>
    <a:srgbClr val="F7BA1C"/>
    <a:srgbClr val="595959"/>
    <a:srgbClr val="D7D73D"/>
    <a:srgbClr val="E5E274"/>
    <a:srgbClr val="C46350"/>
    <a:srgbClr val="B371AA"/>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45420" autoAdjust="0"/>
  </p:normalViewPr>
  <p:slideViewPr>
    <p:cSldViewPr snapToGrid="0" showGuides="1">
      <p:cViewPr varScale="1">
        <p:scale>
          <a:sx n="38" d="100"/>
          <a:sy n="38" d="100"/>
        </p:scale>
        <p:origin x="2251" y="48"/>
      </p:cViewPr>
      <p:guideLst>
        <p:guide pos="688"/>
        <p:guide orient="horz" pos="275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r>
              <a:rPr lang="de-DE" dirty="0"/>
              <a:t>THG-Fußabdruck</a:t>
            </a:r>
            <a:r>
              <a:rPr lang="de-DE" baseline="0" dirty="0"/>
              <a:t> nach Scopes und Bereichen </a:t>
            </a:r>
            <a:br>
              <a:rPr lang="de-DE" baseline="0" dirty="0"/>
            </a:br>
            <a:r>
              <a:rPr lang="de-DE" baseline="0" dirty="0"/>
              <a:t>für das Jahr 2023</a:t>
            </a:r>
            <a:endParaRPr lang="de-DE" dirty="0"/>
          </a:p>
        </c:rich>
      </c:tx>
      <c:layout>
        <c:manualLayout>
          <c:xMode val="edge"/>
          <c:yMode val="edge"/>
          <c:x val="0.20821780201959414"/>
          <c:y val="4.065831441814638E-2"/>
        </c:manualLayout>
      </c:layout>
      <c:overlay val="0"/>
      <c:spPr>
        <a:noFill/>
        <a:ln>
          <a:noFill/>
        </a:ln>
        <a:effectLst/>
      </c:spPr>
      <c:txPr>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Datenreihe1</c:v>
                </c:pt>
              </c:strCache>
            </c:strRef>
          </c:tx>
          <c:spPr>
            <a:solidFill>
              <a:srgbClr val="F7BA1C"/>
            </a:solidFill>
            <a:ln w="19050">
              <a:solidFill>
                <a:schemeClr val="bg1">
                  <a:alpha val="20000"/>
                </a:schemeClr>
              </a:solidFill>
            </a:ln>
            <a:effectLst>
              <a:outerShdw blurRad="50800" dist="38100" dir="2700000" algn="tl" rotWithShape="0">
                <a:prstClr val="black">
                  <a:alpha val="17000"/>
                </a:prstClr>
              </a:outerShdw>
            </a:effectLst>
          </c:spPr>
          <c:invertIfNegative val="0"/>
          <c:dPt>
            <c:idx val="0"/>
            <c:invertIfNegative val="0"/>
            <c:bubble3D val="0"/>
            <c:spPr>
              <a:solidFill>
                <a:srgbClr val="F7BA1C"/>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2-DC4C-45A0-8EAC-AC9CEF317BFA}"/>
              </c:ext>
            </c:extLst>
          </c:dPt>
          <c:dPt>
            <c:idx val="1"/>
            <c:invertIfNegative val="0"/>
            <c:bubble3D val="0"/>
            <c:spPr>
              <a:solidFill>
                <a:srgbClr val="F7BA1C"/>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10-C63E-4B61-95FF-D8A3472949C6}"/>
              </c:ext>
            </c:extLst>
          </c:dPt>
          <c:dPt>
            <c:idx val="2"/>
            <c:invertIfNegative val="0"/>
            <c:bubble3D val="0"/>
            <c:spPr>
              <a:solidFill>
                <a:srgbClr val="F7BA1C"/>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9-DC4C-45A0-8EAC-AC9CEF317BFA}"/>
              </c:ext>
            </c:extLst>
          </c:dPt>
          <c:dPt>
            <c:idx val="3"/>
            <c:invertIfNegative val="0"/>
            <c:bubble3D val="0"/>
            <c:spPr>
              <a:solidFill>
                <a:srgbClr val="F8692B"/>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3-DC4C-45A0-8EAC-AC9CEF317BFA}"/>
              </c:ext>
            </c:extLst>
          </c:dPt>
          <c:dPt>
            <c:idx val="4"/>
            <c:invertIfNegative val="0"/>
            <c:bubble3D val="0"/>
            <c:spPr>
              <a:solidFill>
                <a:srgbClr val="F8692B"/>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4-DC4C-45A0-8EAC-AC9CEF317BFA}"/>
              </c:ext>
            </c:extLst>
          </c:dPt>
          <c:dPt>
            <c:idx val="5"/>
            <c:invertIfNegative val="0"/>
            <c:bubble3D val="0"/>
            <c:spPr>
              <a:solidFill>
                <a:srgbClr val="00B5E9"/>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5-DC4C-45A0-8EAC-AC9CEF317BFA}"/>
              </c:ext>
            </c:extLst>
          </c:dPt>
          <c:dPt>
            <c:idx val="6"/>
            <c:invertIfNegative val="0"/>
            <c:bubble3D val="0"/>
            <c:spPr>
              <a:solidFill>
                <a:srgbClr val="00B5E9"/>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6-DC4C-45A0-8EAC-AC9CEF317BFA}"/>
              </c:ext>
            </c:extLst>
          </c:dPt>
          <c:dPt>
            <c:idx val="7"/>
            <c:invertIfNegative val="0"/>
            <c:bubble3D val="0"/>
            <c:spPr>
              <a:solidFill>
                <a:srgbClr val="00B5E9"/>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11-C63E-4B61-95FF-D8A3472949C6}"/>
              </c:ext>
            </c:extLst>
          </c:dPt>
          <c:dPt>
            <c:idx val="8"/>
            <c:invertIfNegative val="0"/>
            <c:bubble3D val="0"/>
            <c:spPr>
              <a:solidFill>
                <a:srgbClr val="00B5E9"/>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8-DC4C-45A0-8EAC-AC9CEF317BFA}"/>
              </c:ext>
            </c:extLst>
          </c:dPt>
          <c:dPt>
            <c:idx val="9"/>
            <c:invertIfNegative val="0"/>
            <c:bubble3D val="0"/>
            <c:spPr>
              <a:solidFill>
                <a:srgbClr val="00B5E9"/>
              </a:solidFill>
              <a:ln w="19050">
                <a:solidFill>
                  <a:schemeClr val="bg1">
                    <a:alpha val="20000"/>
                  </a:schemeClr>
                </a:solidFill>
              </a:ln>
              <a:effectLst>
                <a:outerShdw blurRad="50800" dist="38100" dir="2700000" algn="tl" rotWithShape="0">
                  <a:prstClr val="black">
                    <a:alpha val="17000"/>
                  </a:prstClr>
                </a:outerShdw>
              </a:effectLst>
            </c:spPr>
            <c:extLst>
              <c:ext xmlns:c16="http://schemas.microsoft.com/office/drawing/2014/chart" uri="{C3380CC4-5D6E-409C-BE32-E72D297353CC}">
                <c16:uniqueId val="{00000007-DC4C-45A0-8EAC-AC9CEF317BFA}"/>
              </c:ext>
            </c:extLst>
          </c:dPt>
          <c:cat>
            <c:strRef>
              <c:f>Tabelle1!$A$2:$A$11</c:f>
              <c:strCache>
                <c:ptCount val="10"/>
                <c:pt idx="0">
                  <c:v>Gebäudeheizungen</c:v>
                </c:pt>
                <c:pt idx="1">
                  <c:v>Fuhrpark</c:v>
                </c:pt>
                <c:pt idx="2">
                  <c:v>Kältemittel</c:v>
                </c:pt>
                <c:pt idx="3">
                  <c:v>Fernwärme</c:v>
                </c:pt>
                <c:pt idx="4">
                  <c:v>Strom</c:v>
                </c:pt>
                <c:pt idx="5">
                  <c:v>Arbeitswege</c:v>
                </c:pt>
                <c:pt idx="6">
                  <c:v>Beschaffungen</c:v>
                </c:pt>
                <c:pt idx="7">
                  <c:v>Dienstreisen</c:v>
                </c:pt>
                <c:pt idx="8">
                  <c:v>Ernährung</c:v>
                </c:pt>
                <c:pt idx="9">
                  <c:v>Wasser, Abwasser, Abfall</c:v>
                </c:pt>
              </c:strCache>
            </c:strRef>
          </c:cat>
          <c:val>
            <c:numRef>
              <c:f>Tabelle1!$B$2:$B$11</c:f>
              <c:numCache>
                <c:formatCode>General</c:formatCode>
                <c:ptCount val="10"/>
                <c:pt idx="0">
                  <c:v>100</c:v>
                </c:pt>
                <c:pt idx="1">
                  <c:v>20</c:v>
                </c:pt>
                <c:pt idx="2">
                  <c:v>8</c:v>
                </c:pt>
                <c:pt idx="3">
                  <c:v>90</c:v>
                </c:pt>
                <c:pt idx="4">
                  <c:v>80</c:v>
                </c:pt>
                <c:pt idx="5">
                  <c:v>30</c:v>
                </c:pt>
                <c:pt idx="6">
                  <c:v>15</c:v>
                </c:pt>
                <c:pt idx="7">
                  <c:v>5</c:v>
                </c:pt>
                <c:pt idx="8">
                  <c:v>10</c:v>
                </c:pt>
                <c:pt idx="9">
                  <c:v>11</c:v>
                </c:pt>
              </c:numCache>
            </c:numRef>
          </c:val>
          <c:extLst>
            <c:ext xmlns:c16="http://schemas.microsoft.com/office/drawing/2014/chart" uri="{C3380CC4-5D6E-409C-BE32-E72D297353CC}">
              <c16:uniqueId val="{00000000-DC4C-45A0-8EAC-AC9CEF317BFA}"/>
            </c:ext>
          </c:extLst>
        </c:ser>
        <c:dLbls>
          <c:showLegendKey val="0"/>
          <c:showVal val="0"/>
          <c:showCatName val="0"/>
          <c:showSerName val="0"/>
          <c:showPercent val="0"/>
          <c:showBubbleSize val="0"/>
        </c:dLbls>
        <c:gapWidth val="0"/>
        <c:axId val="678290528"/>
        <c:axId val="919856096"/>
      </c:barChart>
      <c:catAx>
        <c:axId val="6782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919856096"/>
        <c:crosses val="autoZero"/>
        <c:auto val="1"/>
        <c:lblAlgn val="ctr"/>
        <c:lblOffset val="100"/>
        <c:noMultiLvlLbl val="0"/>
      </c:catAx>
      <c:valAx>
        <c:axId val="919856096"/>
        <c:scaling>
          <c:orientation val="minMax"/>
        </c:scaling>
        <c:delete val="0"/>
        <c:axPos val="l"/>
        <c:title>
          <c:tx>
            <c:rich>
              <a:bodyPr rot="-54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r>
                  <a:rPr lang="de-DE" baseline="0" noProof="0" dirty="0"/>
                  <a:t>Gesamtemissionen</a:t>
                </a:r>
                <a:r>
                  <a:rPr lang="fr-FR" baseline="0" dirty="0"/>
                  <a:t> </a:t>
                </a:r>
                <a:r>
                  <a:rPr lang="fr-FR" dirty="0"/>
                  <a:t> in [t  CO2e]</a:t>
                </a:r>
                <a:endParaRPr lang="de-DE" dirty="0"/>
              </a:p>
            </c:rich>
          </c:tx>
          <c:overlay val="0"/>
          <c:spPr>
            <a:solidFill>
              <a:schemeClr val="bg1"/>
            </a:solidFill>
            <a:ln w="19050">
              <a:solidFill>
                <a:schemeClr val="bg1"/>
              </a:solidFill>
            </a:ln>
            <a:effectLst/>
          </c:spPr>
          <c:txPr>
            <a:bodyPr rot="-54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678290528"/>
        <c:crosses val="autoZero"/>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a:solidFill>
                  <a:prstClr val="black">
                    <a:lumMod val="65000"/>
                    <a:lumOff val="35000"/>
                  </a:prstClr>
                </a:solidFill>
              </a:rPr>
              <a:t>THG-Fußabdruck nach Scopes  für die Jahre 2021, 2022,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981843087206068E-2"/>
          <c:y val="0.19825905139255121"/>
          <c:w val="0.89656097164954773"/>
          <c:h val="0.72307791945233812"/>
        </c:manualLayout>
      </c:layout>
      <c:barChart>
        <c:barDir val="col"/>
        <c:grouping val="stacked"/>
        <c:varyColors val="0"/>
        <c:ser>
          <c:idx val="0"/>
          <c:order val="0"/>
          <c:tx>
            <c:strRef>
              <c:f>Tabelle1!$B$1</c:f>
              <c:strCache>
                <c:ptCount val="1"/>
                <c:pt idx="0">
                  <c:v>Scope 1</c:v>
                </c:pt>
              </c:strCache>
            </c:strRef>
          </c:tx>
          <c:spPr>
            <a:solidFill>
              <a:srgbClr val="F7BA1C"/>
            </a:solidFill>
            <a:ln>
              <a:noFill/>
            </a:ln>
            <a:effectLst/>
          </c:spPr>
          <c:invertIfNegative val="0"/>
          <c:cat>
            <c:strRef>
              <c:f>Tabelle1!$A$2:$A$4</c:f>
              <c:strCache>
                <c:ptCount val="3"/>
                <c:pt idx="0">
                  <c:v>Jahr 2021</c:v>
                </c:pt>
                <c:pt idx="1">
                  <c:v>Jahr 2022</c:v>
                </c:pt>
                <c:pt idx="2">
                  <c:v>Jahr 2023</c:v>
                </c:pt>
              </c:strCache>
            </c:strRef>
          </c:cat>
          <c:val>
            <c:numRef>
              <c:f>Tabelle1!$B$2:$B$4</c:f>
              <c:numCache>
                <c:formatCode>General</c:formatCode>
                <c:ptCount val="3"/>
                <c:pt idx="0">
                  <c:v>180</c:v>
                </c:pt>
                <c:pt idx="1">
                  <c:v>140</c:v>
                </c:pt>
                <c:pt idx="2">
                  <c:v>120</c:v>
                </c:pt>
              </c:numCache>
            </c:numRef>
          </c:val>
          <c:extLst>
            <c:ext xmlns:c16="http://schemas.microsoft.com/office/drawing/2014/chart" uri="{C3380CC4-5D6E-409C-BE32-E72D297353CC}">
              <c16:uniqueId val="{00000000-EB98-47C4-9F45-E22D37C9967C}"/>
            </c:ext>
          </c:extLst>
        </c:ser>
        <c:ser>
          <c:idx val="1"/>
          <c:order val="1"/>
          <c:tx>
            <c:strRef>
              <c:f>Tabelle1!$C$1</c:f>
              <c:strCache>
                <c:ptCount val="1"/>
                <c:pt idx="0">
                  <c:v>Scope 2</c:v>
                </c:pt>
              </c:strCache>
            </c:strRef>
          </c:tx>
          <c:spPr>
            <a:solidFill>
              <a:srgbClr val="F8692B"/>
            </a:solidFill>
            <a:ln>
              <a:noFill/>
            </a:ln>
            <a:effectLst/>
          </c:spPr>
          <c:invertIfNegative val="0"/>
          <c:cat>
            <c:strRef>
              <c:f>Tabelle1!$A$2:$A$4</c:f>
              <c:strCache>
                <c:ptCount val="3"/>
                <c:pt idx="0">
                  <c:v>Jahr 2021</c:v>
                </c:pt>
                <c:pt idx="1">
                  <c:v>Jahr 2022</c:v>
                </c:pt>
                <c:pt idx="2">
                  <c:v>Jahr 2023</c:v>
                </c:pt>
              </c:strCache>
            </c:strRef>
          </c:cat>
          <c:val>
            <c:numRef>
              <c:f>Tabelle1!$C$2:$C$4</c:f>
              <c:numCache>
                <c:formatCode>General</c:formatCode>
                <c:ptCount val="3"/>
                <c:pt idx="0">
                  <c:v>170</c:v>
                </c:pt>
                <c:pt idx="1">
                  <c:v>180</c:v>
                </c:pt>
                <c:pt idx="2">
                  <c:v>140</c:v>
                </c:pt>
              </c:numCache>
            </c:numRef>
          </c:val>
          <c:extLst>
            <c:ext xmlns:c16="http://schemas.microsoft.com/office/drawing/2014/chart" uri="{C3380CC4-5D6E-409C-BE32-E72D297353CC}">
              <c16:uniqueId val="{00000001-EB98-47C4-9F45-E22D37C9967C}"/>
            </c:ext>
          </c:extLst>
        </c:ser>
        <c:ser>
          <c:idx val="2"/>
          <c:order val="2"/>
          <c:tx>
            <c:strRef>
              <c:f>Tabelle1!$D$1</c:f>
              <c:strCache>
                <c:ptCount val="1"/>
                <c:pt idx="0">
                  <c:v>Scope 3</c:v>
                </c:pt>
              </c:strCache>
            </c:strRef>
          </c:tx>
          <c:spPr>
            <a:solidFill>
              <a:srgbClr val="00B5E9"/>
            </a:solidFill>
            <a:ln>
              <a:noFill/>
            </a:ln>
            <a:effectLst/>
          </c:spPr>
          <c:invertIfNegative val="0"/>
          <c:cat>
            <c:strRef>
              <c:f>Tabelle1!$A$2:$A$4</c:f>
              <c:strCache>
                <c:ptCount val="3"/>
                <c:pt idx="0">
                  <c:v>Jahr 2021</c:v>
                </c:pt>
                <c:pt idx="1">
                  <c:v>Jahr 2022</c:v>
                </c:pt>
                <c:pt idx="2">
                  <c:v>Jahr 2023</c:v>
                </c:pt>
              </c:strCache>
            </c:strRef>
          </c:cat>
          <c:val>
            <c:numRef>
              <c:f>Tabelle1!$D$2:$D$4</c:f>
              <c:numCache>
                <c:formatCode>General</c:formatCode>
                <c:ptCount val="3"/>
                <c:pt idx="0">
                  <c:v>75</c:v>
                </c:pt>
                <c:pt idx="1">
                  <c:v>90</c:v>
                </c:pt>
                <c:pt idx="2">
                  <c:v>100</c:v>
                </c:pt>
              </c:numCache>
            </c:numRef>
          </c:val>
          <c:extLst>
            <c:ext xmlns:c16="http://schemas.microsoft.com/office/drawing/2014/chart" uri="{C3380CC4-5D6E-409C-BE32-E72D297353CC}">
              <c16:uniqueId val="{00000002-EB98-47C4-9F45-E22D37C9967C}"/>
            </c:ext>
          </c:extLst>
        </c:ser>
        <c:dLbls>
          <c:showLegendKey val="0"/>
          <c:showVal val="0"/>
          <c:showCatName val="0"/>
          <c:showSerName val="0"/>
          <c:showPercent val="0"/>
          <c:showBubbleSize val="0"/>
        </c:dLbls>
        <c:gapWidth val="10"/>
        <c:overlap val="100"/>
        <c:axId val="1453277183"/>
        <c:axId val="70283375"/>
      </c:barChart>
      <c:catAx>
        <c:axId val="145327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0283375"/>
        <c:crosses val="autoZero"/>
        <c:auto val="1"/>
        <c:lblAlgn val="ctr"/>
        <c:lblOffset val="100"/>
        <c:noMultiLvlLbl val="0"/>
      </c:catAx>
      <c:valAx>
        <c:axId val="70283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Gesamtemissionen  in [t  CO2e]</a:t>
                </a:r>
              </a:p>
            </c:rich>
          </c:tx>
          <c:layout>
            <c:manualLayout>
              <c:xMode val="edge"/>
              <c:yMode val="edge"/>
              <c:x val="8.6799453562309871E-3"/>
              <c:y val="0.256125409496767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45327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Jahr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Tabelle1!$B$1</c:f>
              <c:strCache>
                <c:ptCount val="1"/>
                <c:pt idx="0">
                  <c:v>2023</c:v>
                </c:pt>
              </c:strCache>
            </c:strRef>
          </c:tx>
          <c:spPr>
            <a:ln w="19050"/>
            <a:effectLst/>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2-99A2-4D3B-A787-813990E090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9A2-4D3B-A787-813990E0902B}"/>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3-99A2-4D3B-A787-813990E0902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Tabelle1!$A$2:$A$4</c:f>
              <c:strCache>
                <c:ptCount val="3"/>
                <c:pt idx="0">
                  <c:v>Scope 1</c:v>
                </c:pt>
                <c:pt idx="1">
                  <c:v>Scope 2</c:v>
                </c:pt>
                <c:pt idx="2">
                  <c:v>Scope 3</c:v>
                </c:pt>
              </c:strCache>
            </c:strRef>
          </c:cat>
          <c:val>
            <c:numRef>
              <c:f>Tabelle1!$B$2:$B$4</c:f>
              <c:numCache>
                <c:formatCode>General</c:formatCode>
                <c:ptCount val="3"/>
                <c:pt idx="0">
                  <c:v>120</c:v>
                </c:pt>
                <c:pt idx="1">
                  <c:v>140</c:v>
                </c:pt>
                <c:pt idx="2">
                  <c:v>100</c:v>
                </c:pt>
              </c:numCache>
            </c:numRef>
          </c:val>
          <c:extLst>
            <c:ext xmlns:c16="http://schemas.microsoft.com/office/drawing/2014/chart" uri="{C3380CC4-5D6E-409C-BE32-E72D297353CC}">
              <c16:uniqueId val="{00000000-99A2-4D3B-A787-813990E0902B}"/>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Jahr 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846208779668137"/>
          <c:y val="0.19104926624737945"/>
          <c:w val="0.63409289014912829"/>
          <c:h val="0.63289648846960167"/>
        </c:manualLayout>
      </c:layout>
      <c:doughnutChart>
        <c:varyColors val="1"/>
        <c:ser>
          <c:idx val="0"/>
          <c:order val="0"/>
          <c:tx>
            <c:strRef>
              <c:f>Tabelle1!$B$1</c:f>
              <c:strCache>
                <c:ptCount val="1"/>
                <c:pt idx="0">
                  <c:v>2022</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97DA-4A05-9689-62DC1A5B77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7DA-4A05-9689-62DC1A5B7720}"/>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3-97DA-4A05-9689-62DC1A5B77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Tabelle1!$A$2:$A$4</c:f>
              <c:strCache>
                <c:ptCount val="3"/>
                <c:pt idx="0">
                  <c:v>Scope 1</c:v>
                </c:pt>
                <c:pt idx="1">
                  <c:v>Scope 2</c:v>
                </c:pt>
                <c:pt idx="2">
                  <c:v>Scope 3</c:v>
                </c:pt>
              </c:strCache>
            </c:strRef>
          </c:cat>
          <c:val>
            <c:numRef>
              <c:f>Tabelle1!$B$2:$B$4</c:f>
              <c:numCache>
                <c:formatCode>General</c:formatCode>
                <c:ptCount val="3"/>
                <c:pt idx="0">
                  <c:v>140</c:v>
                </c:pt>
                <c:pt idx="1">
                  <c:v>170</c:v>
                </c:pt>
                <c:pt idx="2">
                  <c:v>90</c:v>
                </c:pt>
              </c:numCache>
            </c:numRef>
          </c:val>
          <c:extLst>
            <c:ext xmlns:c16="http://schemas.microsoft.com/office/drawing/2014/chart" uri="{C3380CC4-5D6E-409C-BE32-E72D297353CC}">
              <c16:uniqueId val="{00000000-97DA-4A05-9689-62DC1A5B7720}"/>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a:solidFill>
                  <a:prstClr val="black">
                    <a:lumMod val="65000"/>
                    <a:lumOff val="35000"/>
                  </a:prstClr>
                </a:solidFill>
              </a:rPr>
              <a:t>Jahr 2021</a:t>
            </a:r>
          </a:p>
        </c:rich>
      </c:tx>
      <c:layout>
        <c:manualLayout>
          <c:xMode val="edge"/>
          <c:yMode val="edge"/>
          <c:x val="0.37719465448435202"/>
          <c:y val="2.32966457023060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9462402856542743"/>
          <c:y val="0.18106498951781971"/>
          <c:w val="0.64409604074774207"/>
          <c:h val="0.64288076519916137"/>
        </c:manualLayout>
      </c:layout>
      <c:doughnutChart>
        <c:varyColors val="1"/>
        <c:ser>
          <c:idx val="0"/>
          <c:order val="0"/>
          <c:tx>
            <c:strRef>
              <c:f>Tabelle1!$B$1</c:f>
              <c:strCache>
                <c:ptCount val="1"/>
                <c:pt idx="0">
                  <c:v>2021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3-957B-4049-AD2D-9C403DB180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57B-4049-AD2D-9C403DB1802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2-957B-4049-AD2D-9C403DB180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Tabelle1!$A$2:$A$4</c:f>
              <c:strCache>
                <c:ptCount val="3"/>
                <c:pt idx="0">
                  <c:v>Scope 1</c:v>
                </c:pt>
                <c:pt idx="1">
                  <c:v>Scope 2</c:v>
                </c:pt>
                <c:pt idx="2">
                  <c:v>Scope 3</c:v>
                </c:pt>
              </c:strCache>
            </c:strRef>
          </c:cat>
          <c:val>
            <c:numRef>
              <c:f>Tabelle1!$B$2:$B$4</c:f>
              <c:numCache>
                <c:formatCode>General</c:formatCode>
                <c:ptCount val="3"/>
                <c:pt idx="0">
                  <c:v>180</c:v>
                </c:pt>
                <c:pt idx="1">
                  <c:v>170</c:v>
                </c:pt>
                <c:pt idx="2">
                  <c:v>75</c:v>
                </c:pt>
              </c:numCache>
            </c:numRef>
          </c:val>
          <c:extLst>
            <c:ext xmlns:c16="http://schemas.microsoft.com/office/drawing/2014/chart" uri="{C3380CC4-5D6E-409C-BE32-E72D297353CC}">
              <c16:uniqueId val="{00000000-957B-4049-AD2D-9C403DB1802F}"/>
            </c:ext>
          </c:extLst>
        </c:ser>
        <c:dLbls>
          <c:showLegendKey val="0"/>
          <c:showVal val="1"/>
          <c:showCatName val="0"/>
          <c:showSerName val="0"/>
          <c:showPercent val="0"/>
          <c:showBubbleSize val="0"/>
          <c:showLeaderLines val="0"/>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62" b="0" i="0" u="none" strike="noStrike" baseline="0" dirty="0">
                <a:solidFill>
                  <a:prstClr val="black">
                    <a:lumMod val="65000"/>
                    <a:lumOff val="35000"/>
                  </a:prstClr>
                </a:solidFill>
              </a:rPr>
              <a:t>THG-Fußabdruck nach Bereichen </a:t>
            </a:r>
            <a:br>
              <a:rPr lang="de-DE" sz="1862" b="0" i="0" u="none" strike="noStrike" baseline="0" dirty="0">
                <a:solidFill>
                  <a:prstClr val="black">
                    <a:lumMod val="65000"/>
                    <a:lumOff val="35000"/>
                  </a:prstClr>
                </a:solidFill>
              </a:rPr>
            </a:br>
            <a:r>
              <a:rPr lang="de-DE" sz="1862" b="0" i="0" u="none" strike="noStrike" baseline="0" dirty="0">
                <a:solidFill>
                  <a:prstClr val="black">
                    <a:lumMod val="65000"/>
                    <a:lumOff val="35000"/>
                  </a:prstClr>
                </a:solidFill>
              </a:rPr>
              <a:t>für die Jahre 2021, 2022, 2023</a:t>
            </a:r>
          </a:p>
        </c:rich>
      </c:tx>
      <c:layout>
        <c:manualLayout>
          <c:xMode val="edge"/>
          <c:yMode val="edge"/>
          <c:x val="0.30899673421328677"/>
          <c:y val="1.95601846281206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2021</c:v>
                </c:pt>
              </c:strCache>
            </c:strRef>
          </c:tx>
          <c:spPr>
            <a:solidFill>
              <a:srgbClr val="F7BA1C"/>
            </a:solidFill>
            <a:ln>
              <a:noFill/>
            </a:ln>
            <a:effectLst/>
          </c:spPr>
          <c:invertIfNegative val="0"/>
          <c:cat>
            <c:strRef>
              <c:f>Tabelle1!$A$2:$A$11</c:f>
              <c:strCache>
                <c:ptCount val="10"/>
                <c:pt idx="0">
                  <c:v>Gebäudeheizung</c:v>
                </c:pt>
                <c:pt idx="1">
                  <c:v>Fuhrpark</c:v>
                </c:pt>
                <c:pt idx="2">
                  <c:v>Kältemittel</c:v>
                </c:pt>
                <c:pt idx="3">
                  <c:v>Fernwärme</c:v>
                </c:pt>
                <c:pt idx="4">
                  <c:v>Strom</c:v>
                </c:pt>
                <c:pt idx="5">
                  <c:v>Arbeitswege</c:v>
                </c:pt>
                <c:pt idx="6">
                  <c:v>Beschaffungen</c:v>
                </c:pt>
                <c:pt idx="7">
                  <c:v>Dienstreisen</c:v>
                </c:pt>
                <c:pt idx="8">
                  <c:v>Ernärung</c:v>
                </c:pt>
                <c:pt idx="9">
                  <c:v>Wasser, Abwasser, Abfall</c:v>
                </c:pt>
              </c:strCache>
            </c:strRef>
          </c:cat>
          <c:val>
            <c:numRef>
              <c:f>Tabelle1!$B$2:$B$11</c:f>
              <c:numCache>
                <c:formatCode>General</c:formatCode>
                <c:ptCount val="10"/>
                <c:pt idx="0">
                  <c:v>250</c:v>
                </c:pt>
                <c:pt idx="1">
                  <c:v>10</c:v>
                </c:pt>
                <c:pt idx="2">
                  <c:v>25</c:v>
                </c:pt>
                <c:pt idx="3">
                  <c:v>100</c:v>
                </c:pt>
                <c:pt idx="4">
                  <c:v>85</c:v>
                </c:pt>
                <c:pt idx="5">
                  <c:v>28</c:v>
                </c:pt>
                <c:pt idx="6">
                  <c:v>10</c:v>
                </c:pt>
                <c:pt idx="7">
                  <c:v>6</c:v>
                </c:pt>
                <c:pt idx="8">
                  <c:v>7</c:v>
                </c:pt>
                <c:pt idx="9">
                  <c:v>10</c:v>
                </c:pt>
              </c:numCache>
            </c:numRef>
          </c:val>
          <c:extLst>
            <c:ext xmlns:c16="http://schemas.microsoft.com/office/drawing/2014/chart" uri="{C3380CC4-5D6E-409C-BE32-E72D297353CC}">
              <c16:uniqueId val="{00000000-DB93-4E10-845C-994CF28DADCE}"/>
            </c:ext>
          </c:extLst>
        </c:ser>
        <c:ser>
          <c:idx val="1"/>
          <c:order val="1"/>
          <c:tx>
            <c:strRef>
              <c:f>Tabelle1!$C$1</c:f>
              <c:strCache>
                <c:ptCount val="1"/>
                <c:pt idx="0">
                  <c:v>2022</c:v>
                </c:pt>
              </c:strCache>
            </c:strRef>
          </c:tx>
          <c:spPr>
            <a:solidFill>
              <a:schemeClr val="accent2"/>
            </a:solidFill>
            <a:ln>
              <a:noFill/>
            </a:ln>
            <a:effectLst/>
          </c:spPr>
          <c:invertIfNegative val="0"/>
          <c:cat>
            <c:strRef>
              <c:f>Tabelle1!$A$2:$A$11</c:f>
              <c:strCache>
                <c:ptCount val="10"/>
                <c:pt idx="0">
                  <c:v>Gebäudeheizung</c:v>
                </c:pt>
                <c:pt idx="1">
                  <c:v>Fuhrpark</c:v>
                </c:pt>
                <c:pt idx="2">
                  <c:v>Kältemittel</c:v>
                </c:pt>
                <c:pt idx="3">
                  <c:v>Fernwärme</c:v>
                </c:pt>
                <c:pt idx="4">
                  <c:v>Strom</c:v>
                </c:pt>
                <c:pt idx="5">
                  <c:v>Arbeitswege</c:v>
                </c:pt>
                <c:pt idx="6">
                  <c:v>Beschaffungen</c:v>
                </c:pt>
                <c:pt idx="7">
                  <c:v>Dienstreisen</c:v>
                </c:pt>
                <c:pt idx="8">
                  <c:v>Ernärung</c:v>
                </c:pt>
                <c:pt idx="9">
                  <c:v>Wasser, Abwasser, Abfall</c:v>
                </c:pt>
              </c:strCache>
            </c:strRef>
          </c:cat>
          <c:val>
            <c:numRef>
              <c:f>Tabelle1!$C$2:$C$11</c:f>
              <c:numCache>
                <c:formatCode>General</c:formatCode>
                <c:ptCount val="10"/>
                <c:pt idx="0">
                  <c:v>210</c:v>
                </c:pt>
                <c:pt idx="1">
                  <c:v>15</c:v>
                </c:pt>
                <c:pt idx="2">
                  <c:v>30</c:v>
                </c:pt>
                <c:pt idx="3">
                  <c:v>95</c:v>
                </c:pt>
                <c:pt idx="4">
                  <c:v>75</c:v>
                </c:pt>
                <c:pt idx="5">
                  <c:v>32</c:v>
                </c:pt>
                <c:pt idx="6">
                  <c:v>12</c:v>
                </c:pt>
                <c:pt idx="7">
                  <c:v>10</c:v>
                </c:pt>
                <c:pt idx="8">
                  <c:v>12</c:v>
                </c:pt>
                <c:pt idx="9">
                  <c:v>8</c:v>
                </c:pt>
              </c:numCache>
            </c:numRef>
          </c:val>
          <c:extLst>
            <c:ext xmlns:c16="http://schemas.microsoft.com/office/drawing/2014/chart" uri="{C3380CC4-5D6E-409C-BE32-E72D297353CC}">
              <c16:uniqueId val="{00000001-DB93-4E10-845C-994CF28DADCE}"/>
            </c:ext>
          </c:extLst>
        </c:ser>
        <c:ser>
          <c:idx val="2"/>
          <c:order val="2"/>
          <c:tx>
            <c:strRef>
              <c:f>Tabelle1!$D$1</c:f>
              <c:strCache>
                <c:ptCount val="1"/>
                <c:pt idx="0">
                  <c:v>2023</c:v>
                </c:pt>
              </c:strCache>
            </c:strRef>
          </c:tx>
          <c:spPr>
            <a:solidFill>
              <a:srgbClr val="00B5E9"/>
            </a:solidFill>
            <a:ln>
              <a:noFill/>
            </a:ln>
            <a:effectLst/>
          </c:spPr>
          <c:invertIfNegative val="0"/>
          <c:cat>
            <c:strRef>
              <c:f>Tabelle1!$A$2:$A$11</c:f>
              <c:strCache>
                <c:ptCount val="10"/>
                <c:pt idx="0">
                  <c:v>Gebäudeheizung</c:v>
                </c:pt>
                <c:pt idx="1">
                  <c:v>Fuhrpark</c:v>
                </c:pt>
                <c:pt idx="2">
                  <c:v>Kältemittel</c:v>
                </c:pt>
                <c:pt idx="3">
                  <c:v>Fernwärme</c:v>
                </c:pt>
                <c:pt idx="4">
                  <c:v>Strom</c:v>
                </c:pt>
                <c:pt idx="5">
                  <c:v>Arbeitswege</c:v>
                </c:pt>
                <c:pt idx="6">
                  <c:v>Beschaffungen</c:v>
                </c:pt>
                <c:pt idx="7">
                  <c:v>Dienstreisen</c:v>
                </c:pt>
                <c:pt idx="8">
                  <c:v>Ernärung</c:v>
                </c:pt>
                <c:pt idx="9">
                  <c:v>Wasser, Abwasser, Abfall</c:v>
                </c:pt>
              </c:strCache>
            </c:strRef>
          </c:cat>
          <c:val>
            <c:numRef>
              <c:f>Tabelle1!$D$2:$D$11</c:f>
              <c:numCache>
                <c:formatCode>General</c:formatCode>
                <c:ptCount val="10"/>
                <c:pt idx="0">
                  <c:v>180</c:v>
                </c:pt>
                <c:pt idx="1">
                  <c:v>12</c:v>
                </c:pt>
                <c:pt idx="2">
                  <c:v>25</c:v>
                </c:pt>
                <c:pt idx="3">
                  <c:v>90</c:v>
                </c:pt>
                <c:pt idx="4">
                  <c:v>80</c:v>
                </c:pt>
                <c:pt idx="5">
                  <c:v>30</c:v>
                </c:pt>
                <c:pt idx="6">
                  <c:v>15</c:v>
                </c:pt>
                <c:pt idx="7">
                  <c:v>5</c:v>
                </c:pt>
                <c:pt idx="8">
                  <c:v>10</c:v>
                </c:pt>
                <c:pt idx="9">
                  <c:v>11</c:v>
                </c:pt>
              </c:numCache>
            </c:numRef>
          </c:val>
          <c:extLst>
            <c:ext xmlns:c16="http://schemas.microsoft.com/office/drawing/2014/chart" uri="{C3380CC4-5D6E-409C-BE32-E72D297353CC}">
              <c16:uniqueId val="{00000002-DB93-4E10-845C-994CF28DADCE}"/>
            </c:ext>
          </c:extLst>
        </c:ser>
        <c:dLbls>
          <c:showLegendKey val="0"/>
          <c:showVal val="0"/>
          <c:showCatName val="0"/>
          <c:showSerName val="0"/>
          <c:showPercent val="0"/>
          <c:showBubbleSize val="0"/>
        </c:dLbls>
        <c:gapWidth val="75"/>
        <c:axId val="564465520"/>
        <c:axId val="376978512"/>
      </c:barChart>
      <c:catAx>
        <c:axId val="56446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76978512"/>
        <c:crosses val="autoZero"/>
        <c:auto val="1"/>
        <c:lblAlgn val="ctr"/>
        <c:lblOffset val="100"/>
        <c:noMultiLvlLbl val="0"/>
      </c:catAx>
      <c:valAx>
        <c:axId val="376978512"/>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sz="1330" b="0" i="0" u="none" strike="noStrike" kern="1200" baseline="0" dirty="0">
                    <a:solidFill>
                      <a:prstClr val="black">
                        <a:lumMod val="65000"/>
                        <a:lumOff val="35000"/>
                      </a:prstClr>
                    </a:solidFill>
                  </a:rPr>
                  <a:t>Emissionen  in [t  CO2e]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4465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00" b="0" i="0" u="none" strike="noStrike" kern="1200" spc="0" baseline="0" dirty="0">
                <a:solidFill>
                  <a:prstClr val="black">
                    <a:lumMod val="65000"/>
                    <a:lumOff val="35000"/>
                  </a:prstClr>
                </a:solidFill>
              </a:rPr>
              <a:t>THG-Fußabdruck nach Bereichen das Jahr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Tabelle1!$B$1</c:f>
              <c:strCache>
                <c:ptCount val="1"/>
                <c:pt idx="0">
                  <c:v>Akumulativ</c:v>
                </c:pt>
              </c:strCache>
            </c:strRef>
          </c:tx>
          <c:spPr>
            <a:noFill/>
            <a:ln>
              <a:noFill/>
            </a:ln>
            <a:effectLst/>
          </c:spPr>
          <c:invertIfNegative val="0"/>
          <c:dPt>
            <c:idx val="1"/>
            <c:invertIfNegative val="0"/>
            <c:bubble3D val="0"/>
            <c:spPr>
              <a:solidFill>
                <a:srgbClr val="F7BA1C"/>
              </a:solidFill>
              <a:ln>
                <a:noFill/>
              </a:ln>
              <a:effectLst/>
            </c:spPr>
            <c:extLst>
              <c:ext xmlns:c16="http://schemas.microsoft.com/office/drawing/2014/chart" uri="{C3380CC4-5D6E-409C-BE32-E72D297353CC}">
                <c16:uniqueId val="{00000007-A163-4A7A-B425-82E835F5FA2A}"/>
              </c:ext>
            </c:extLst>
          </c:dPt>
          <c:cat>
            <c:strRef>
              <c:f>Tabelle1!$A$2:$A$12</c:f>
              <c:strCache>
                <c:ptCount val="11"/>
                <c:pt idx="0">
                  <c:v>Gesamt</c:v>
                </c:pt>
                <c:pt idx="1">
                  <c:v>Gebäudeheizung</c:v>
                </c:pt>
                <c:pt idx="2">
                  <c:v>Fuhrpark</c:v>
                </c:pt>
                <c:pt idx="3">
                  <c:v>Kältemittel</c:v>
                </c:pt>
                <c:pt idx="4">
                  <c:v>Fernwärme</c:v>
                </c:pt>
                <c:pt idx="5">
                  <c:v>Strom</c:v>
                </c:pt>
                <c:pt idx="6">
                  <c:v>Arbeitswege</c:v>
                </c:pt>
                <c:pt idx="7">
                  <c:v>Beschaffungen</c:v>
                </c:pt>
                <c:pt idx="8">
                  <c:v>Dienstreisen</c:v>
                </c:pt>
                <c:pt idx="9">
                  <c:v>Ernährung</c:v>
                </c:pt>
                <c:pt idx="10">
                  <c:v>Wasser, etc.</c:v>
                </c:pt>
              </c:strCache>
            </c:strRef>
          </c:cat>
          <c:val>
            <c:numRef>
              <c:f>Tabelle1!$B$2:$B$12</c:f>
              <c:numCache>
                <c:formatCode>General</c:formatCode>
                <c:ptCount val="11"/>
                <c:pt idx="0">
                  <c:v>0</c:v>
                </c:pt>
                <c:pt idx="1">
                  <c:v>100</c:v>
                </c:pt>
                <c:pt idx="2">
                  <c:v>100</c:v>
                </c:pt>
                <c:pt idx="3">
                  <c:v>120</c:v>
                </c:pt>
                <c:pt idx="4">
                  <c:v>128</c:v>
                </c:pt>
                <c:pt idx="5">
                  <c:v>218</c:v>
                </c:pt>
                <c:pt idx="6">
                  <c:v>298</c:v>
                </c:pt>
                <c:pt idx="7">
                  <c:v>328</c:v>
                </c:pt>
                <c:pt idx="8">
                  <c:v>343</c:v>
                </c:pt>
                <c:pt idx="9">
                  <c:v>348</c:v>
                </c:pt>
                <c:pt idx="10">
                  <c:v>358</c:v>
                </c:pt>
              </c:numCache>
            </c:numRef>
          </c:val>
          <c:extLst>
            <c:ext xmlns:c16="http://schemas.microsoft.com/office/drawing/2014/chart" uri="{C3380CC4-5D6E-409C-BE32-E72D297353CC}">
              <c16:uniqueId val="{00000000-A163-4A7A-B425-82E835F5FA2A}"/>
            </c:ext>
          </c:extLst>
        </c:ser>
        <c:ser>
          <c:idx val="1"/>
          <c:order val="1"/>
          <c:tx>
            <c:strRef>
              <c:f>Tabelle1!$C$1</c:f>
              <c:strCache>
                <c:ptCount val="1"/>
                <c:pt idx="0">
                  <c:v>Gesamtemissionen</c:v>
                </c:pt>
              </c:strCache>
            </c:strRef>
          </c:tx>
          <c:spPr>
            <a:solidFill>
              <a:srgbClr val="D7D73D"/>
            </a:solidFill>
            <a:ln>
              <a:noFill/>
            </a:ln>
            <a:effectLst>
              <a:outerShdw dir="5400000" sx="1000" sy="1000" algn="ctr" rotWithShape="0">
                <a:srgbClr val="000000">
                  <a:alpha val="43137"/>
                </a:srgbClr>
              </a:outerShdw>
            </a:effectLst>
          </c:spPr>
          <c:invertIfNegative val="0"/>
          <c:dPt>
            <c:idx val="0"/>
            <c:invertIfNegative val="0"/>
            <c:bubble3D val="0"/>
            <c:spPr>
              <a:solidFill>
                <a:schemeClr val="accent3">
                  <a:lumMod val="75000"/>
                </a:schemeClr>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03-A163-4A7A-B425-82E835F5FA2A}"/>
              </c:ext>
            </c:extLst>
          </c:dPt>
          <c:dPt>
            <c:idx val="1"/>
            <c:invertIfNegative val="0"/>
            <c:bubble3D val="0"/>
            <c:spPr>
              <a:no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04-A163-4A7A-B425-82E835F5FA2A}"/>
              </c:ext>
            </c:extLst>
          </c:dPt>
          <c:dPt>
            <c:idx val="2"/>
            <c:invertIfNegative val="0"/>
            <c:bubble3D val="0"/>
            <c:spPr>
              <a:solidFill>
                <a:srgbClr val="F7BA1C"/>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0F-A064-4472-B3EA-7CFBB210079A}"/>
              </c:ext>
            </c:extLst>
          </c:dPt>
          <c:dPt>
            <c:idx val="3"/>
            <c:invertIfNegative val="0"/>
            <c:bubble3D val="0"/>
            <c:spPr>
              <a:solidFill>
                <a:srgbClr val="F7BA1C"/>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0-A064-4472-B3EA-7CFBB210079A}"/>
              </c:ext>
            </c:extLst>
          </c:dPt>
          <c:dPt>
            <c:idx val="4"/>
            <c:invertIfNegative val="0"/>
            <c:bubble3D val="0"/>
            <c:spPr>
              <a:solidFill>
                <a:srgbClr val="F8692B"/>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1-A064-4472-B3EA-7CFBB210079A}"/>
              </c:ext>
            </c:extLst>
          </c:dPt>
          <c:dPt>
            <c:idx val="5"/>
            <c:invertIfNegative val="0"/>
            <c:bubble3D val="0"/>
            <c:spPr>
              <a:solidFill>
                <a:srgbClr val="F8692B"/>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2-A064-4472-B3EA-7CFBB210079A}"/>
              </c:ext>
            </c:extLst>
          </c:dPt>
          <c:dPt>
            <c:idx val="6"/>
            <c:invertIfNegative val="0"/>
            <c:bubble3D val="0"/>
            <c:spPr>
              <a:solidFill>
                <a:srgbClr val="00B5E9"/>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3-A064-4472-B3EA-7CFBB210079A}"/>
              </c:ext>
            </c:extLst>
          </c:dPt>
          <c:dPt>
            <c:idx val="7"/>
            <c:invertIfNegative val="0"/>
            <c:bubble3D val="0"/>
            <c:spPr>
              <a:solidFill>
                <a:srgbClr val="00B5E9"/>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4-A064-4472-B3EA-7CFBB210079A}"/>
              </c:ext>
            </c:extLst>
          </c:dPt>
          <c:dPt>
            <c:idx val="8"/>
            <c:invertIfNegative val="0"/>
            <c:bubble3D val="0"/>
            <c:spPr>
              <a:solidFill>
                <a:srgbClr val="00B5E9"/>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5-A064-4472-B3EA-7CFBB210079A}"/>
              </c:ext>
            </c:extLst>
          </c:dPt>
          <c:dPt>
            <c:idx val="9"/>
            <c:invertIfNegative val="0"/>
            <c:bubble3D val="0"/>
            <c:spPr>
              <a:solidFill>
                <a:srgbClr val="00B5E9"/>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6-A064-4472-B3EA-7CFBB210079A}"/>
              </c:ext>
            </c:extLst>
          </c:dPt>
          <c:dPt>
            <c:idx val="10"/>
            <c:invertIfNegative val="0"/>
            <c:bubble3D val="0"/>
            <c:spPr>
              <a:solidFill>
                <a:srgbClr val="00B5E9"/>
              </a:solidFill>
              <a:ln>
                <a:noFill/>
              </a:ln>
              <a:effectLst>
                <a:outerShdw dir="5400000" sx="1000" sy="1000" algn="ctr" rotWithShape="0">
                  <a:srgbClr val="000000">
                    <a:alpha val="43137"/>
                  </a:srgbClr>
                </a:outerShdw>
              </a:effectLst>
            </c:spPr>
            <c:extLst>
              <c:ext xmlns:c16="http://schemas.microsoft.com/office/drawing/2014/chart" uri="{C3380CC4-5D6E-409C-BE32-E72D297353CC}">
                <c16:uniqueId val="{00000017-A064-4472-B3EA-7CFBB210079A}"/>
              </c:ext>
            </c:extLst>
          </c:dPt>
          <c:cat>
            <c:strRef>
              <c:f>Tabelle1!$A$2:$A$12</c:f>
              <c:strCache>
                <c:ptCount val="11"/>
                <c:pt idx="0">
                  <c:v>Gesamt</c:v>
                </c:pt>
                <c:pt idx="1">
                  <c:v>Gebäudeheizung</c:v>
                </c:pt>
                <c:pt idx="2">
                  <c:v>Fuhrpark</c:v>
                </c:pt>
                <c:pt idx="3">
                  <c:v>Kältemittel</c:v>
                </c:pt>
                <c:pt idx="4">
                  <c:v>Fernwärme</c:v>
                </c:pt>
                <c:pt idx="5">
                  <c:v>Strom</c:v>
                </c:pt>
                <c:pt idx="6">
                  <c:v>Arbeitswege</c:v>
                </c:pt>
                <c:pt idx="7">
                  <c:v>Beschaffungen</c:v>
                </c:pt>
                <c:pt idx="8">
                  <c:v>Dienstreisen</c:v>
                </c:pt>
                <c:pt idx="9">
                  <c:v>Ernährung</c:v>
                </c:pt>
                <c:pt idx="10">
                  <c:v>Wasser, etc.</c:v>
                </c:pt>
              </c:strCache>
            </c:strRef>
          </c:cat>
          <c:val>
            <c:numRef>
              <c:f>Tabelle1!$C$2:$C$12</c:f>
              <c:numCache>
                <c:formatCode>General</c:formatCode>
                <c:ptCount val="11"/>
                <c:pt idx="0">
                  <c:v>369</c:v>
                </c:pt>
                <c:pt idx="1">
                  <c:v>100</c:v>
                </c:pt>
                <c:pt idx="2">
                  <c:v>20</c:v>
                </c:pt>
                <c:pt idx="3">
                  <c:v>8</c:v>
                </c:pt>
                <c:pt idx="4">
                  <c:v>90</c:v>
                </c:pt>
                <c:pt idx="5">
                  <c:v>80</c:v>
                </c:pt>
                <c:pt idx="6">
                  <c:v>30</c:v>
                </c:pt>
                <c:pt idx="7">
                  <c:v>15</c:v>
                </c:pt>
                <c:pt idx="8">
                  <c:v>5</c:v>
                </c:pt>
                <c:pt idx="9">
                  <c:v>10</c:v>
                </c:pt>
                <c:pt idx="10">
                  <c:v>11</c:v>
                </c:pt>
              </c:numCache>
            </c:numRef>
          </c:val>
          <c:extLst>
            <c:ext xmlns:c16="http://schemas.microsoft.com/office/drawing/2014/chart" uri="{C3380CC4-5D6E-409C-BE32-E72D297353CC}">
              <c16:uniqueId val="{00000001-A163-4A7A-B425-82E835F5FA2A}"/>
            </c:ext>
          </c:extLst>
        </c:ser>
        <c:dLbls>
          <c:showLegendKey val="0"/>
          <c:showVal val="0"/>
          <c:showCatName val="0"/>
          <c:showSerName val="0"/>
          <c:showPercent val="0"/>
          <c:showBubbleSize val="0"/>
        </c:dLbls>
        <c:gapWidth val="50"/>
        <c:overlap val="100"/>
        <c:axId val="1274907024"/>
        <c:axId val="370399680"/>
      </c:barChart>
      <c:catAx>
        <c:axId val="127490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70399680"/>
        <c:crosses val="autoZero"/>
        <c:auto val="1"/>
        <c:lblAlgn val="ctr"/>
        <c:lblOffset val="100"/>
        <c:tickMarkSkip val="1"/>
        <c:noMultiLvlLbl val="0"/>
      </c:catAx>
      <c:valAx>
        <c:axId val="37039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Gesamtemissionen in [t CO</a:t>
                </a:r>
                <a:r>
                  <a:rPr lang="de-DE" baseline="-25000" dirty="0"/>
                  <a:t>2</a:t>
                </a:r>
                <a:r>
                  <a:rPr lang="de-DE" dirty="0"/>
                  <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7490702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Tabelle1!$A$2:$C$11</cx:f>
        <cx:lvl ptCount="10">
          <cx:pt idx="0">Gebäudeheizungen</cx:pt>
          <cx:pt idx="1">Fuhrpark</cx:pt>
          <cx:pt idx="2">Kältemittel</cx:pt>
          <cx:pt idx="3">Fernwärme</cx:pt>
          <cx:pt idx="4">Strom</cx:pt>
          <cx:pt idx="5">Arbeitswege</cx:pt>
          <cx:pt idx="6">Beschaffungen</cx:pt>
          <cx:pt idx="7">Dienstreisen</cx:pt>
          <cx:pt idx="8">Ernährung</cx:pt>
          <cx:pt idx="9">Wasser, Abwasser, Abfall</cx:pt>
        </cx:lvl>
        <cx:lvl ptCount="10">
          <cx:pt idx="0">Stamm 1</cx:pt>
          <cx:pt idx="1">Stamm 1</cx:pt>
          <cx:pt idx="2">Stamm 1</cx:pt>
          <cx:pt idx="3">Stamm 3</cx:pt>
          <cx:pt idx="4">Stamm 3</cx:pt>
          <cx:pt idx="5">Stamm 5</cx:pt>
          <cx:pt idx="6">Stamm 5</cx:pt>
          <cx:pt idx="7">Stamm 6</cx:pt>
          <cx:pt idx="8">Stamm 6</cx:pt>
          <cx:pt idx="9">Stamm 6</cx:pt>
        </cx:lvl>
        <cx:lvl ptCount="10">
          <cx:pt idx="0">Scope 1</cx:pt>
          <cx:pt idx="1">Scope 1</cx:pt>
          <cx:pt idx="2">Scope 1</cx:pt>
          <cx:pt idx="3">Scope 2</cx:pt>
          <cx:pt idx="4">Scope 2</cx:pt>
          <cx:pt idx="5">Scope 3</cx:pt>
          <cx:pt idx="6">Scope 3</cx:pt>
          <cx:pt idx="7">Scope 3</cx:pt>
          <cx:pt idx="8">Scope 3</cx:pt>
          <cx:pt idx="9">Scope 3</cx:pt>
        </cx:lvl>
      </cx:strDim>
      <cx:numDim type="size">
        <cx:f>Tabelle1!$D$2:$D$11</cx:f>
        <cx:lvl ptCount="10" formatCode="Standard">
          <cx:pt idx="0">100</cx:pt>
          <cx:pt idx="1">20</cx:pt>
          <cx:pt idx="2">8</cx:pt>
          <cx:pt idx="3">90</cx:pt>
          <cx:pt idx="4">80</cx:pt>
          <cx:pt idx="5">30</cx:pt>
          <cx:pt idx="6">15</cx:pt>
          <cx:pt idx="7">5</cx:pt>
          <cx:pt idx="8">10</cx:pt>
          <cx:pt idx="9">11</cx:pt>
        </cx:lvl>
      </cx:numDim>
    </cx:data>
  </cx:chartData>
  <cx:chart>
    <cx:title pos="t" align="ctr" overlay="0">
      <cx:tx>
        <cx:rich>
          <a:bodyPr spcFirstLastPara="1" vertOverflow="ellipsis" horzOverflow="overflow" wrap="square" lIns="0" tIns="0" rIns="0" bIns="0" anchor="ctr" anchorCtr="1"/>
          <a:lstStyle/>
          <a:p>
            <a:pPr algn="ctr" rtl="0">
              <a:spcBef>
                <a:spcPts val="0"/>
              </a:spcBef>
              <a:spcAft>
                <a:spcPts val="0"/>
              </a:spcAft>
              <a:defRPr>
                <a:latin typeface="+mj-lt"/>
              </a:defRPr>
            </a:pPr>
            <a:r>
              <a:rPr lang="de-DE" sz="1800" b="0" i="0" baseline="0" dirty="0">
                <a:solidFill>
                  <a:srgbClr val="595959"/>
                </a:solidFill>
                <a:effectLst/>
                <a:latin typeface="+mj-lt"/>
              </a:rPr>
              <a:t>THG-Fußabdruck nach Scopes und Bereichen </a:t>
            </a:r>
            <a:br>
              <a:rPr lang="de-DE" sz="1800" b="0" i="0" baseline="0" dirty="0">
                <a:solidFill>
                  <a:srgbClr val="595959"/>
                </a:solidFill>
                <a:effectLst/>
                <a:latin typeface="+mj-lt"/>
              </a:rPr>
            </a:br>
            <a:r>
              <a:rPr lang="de-DE" sz="1800" b="0" i="0" baseline="0" dirty="0">
                <a:solidFill>
                  <a:srgbClr val="595959"/>
                </a:solidFill>
                <a:effectLst/>
                <a:latin typeface="+mj-lt"/>
              </a:rPr>
              <a:t>für das Jahr 2023</a:t>
            </a:r>
            <a:endParaRPr lang="de-DE" dirty="0">
              <a:effectLst/>
              <a:latin typeface="+mj-lt"/>
            </a:endParaRPr>
          </a:p>
        </cx:rich>
      </cx:tx>
    </cx:title>
    <cx:plotArea>
      <cx:plotAreaRegion>
        <cx:series layoutId="treemap" uniqueId="{7A697FC7-E94A-40EB-9AB3-6524D6F74EC8}">
          <cx:tx>
            <cx:txData>
              <cx:f>Tabelle1!$D$1</cx:f>
              <cx:v>Datenreihe1</cx:v>
            </cx:txData>
          </cx:tx>
          <cx:dataPt idx="0">
            <cx:spPr>
              <a:solidFill>
                <a:srgbClr val="F7BA1C"/>
              </a:solidFill>
              <a:ln w="19050">
                <a:solidFill>
                  <a:prstClr val="white"/>
                </a:solidFill>
              </a:ln>
            </cx:spPr>
          </cx:dataPt>
          <cx:dataPt idx="5">
            <cx:spPr>
              <a:solidFill>
                <a:srgbClr val="F8692B"/>
              </a:solidFill>
              <a:ln w="25400">
                <a:solidFill>
                  <a:prstClr val="white"/>
                </a:solidFill>
              </a:ln>
            </cx:spPr>
          </cx:dataPt>
          <cx:dataPt idx="9">
            <cx:spPr>
              <a:solidFill>
                <a:srgbClr val="00B5E9"/>
              </a:solidFill>
              <a:ln w="19050">
                <a:solidFill>
                  <a:prstClr val="white"/>
                </a:solidFill>
              </a:ln>
            </cx:spPr>
          </cx:dataPt>
          <cx:dataLabels pos="inEnd">
            <cx:txPr>
              <a:bodyPr spcFirstLastPara="1" vertOverflow="ellipsis" horzOverflow="overflow" wrap="square" lIns="0" tIns="0" rIns="0" bIns="0" anchor="ctr" anchorCtr="1"/>
              <a:lstStyle/>
              <a:p>
                <a:pPr algn="ctr" rtl="0">
                  <a:defRPr sz="1400" b="0"/>
                </a:pPr>
                <a:endParaRPr lang="de-DE" sz="1400" b="0" i="0" u="none" strike="noStrike" baseline="0">
                  <a:solidFill>
                    <a:prstClr val="white"/>
                  </a:solidFill>
                  <a:latin typeface="Source Sans Pro"/>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1600"/>
          </a:pPr>
          <a:endParaRPr lang="de-DE" sz="1600" b="0" i="0" u="none" strike="noStrike" baseline="0">
            <a:solidFill>
              <a:prstClr val="black">
                <a:lumMod val="65000"/>
                <a:lumOff val="35000"/>
              </a:prstClr>
            </a:solidFill>
            <a:latin typeface="Source Sans Pro"/>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Tabelle1!$A$2:$B$11</cx:f>
        <cx:lvl ptCount="10">
          <cx:pt idx="0">Gebäudeheizungen</cx:pt>
          <cx:pt idx="1">Fuhrpark</cx:pt>
          <cx:pt idx="2">Kältemittel</cx:pt>
          <cx:pt idx="3">Fernwärme</cx:pt>
          <cx:pt idx="4">Strom</cx:pt>
          <cx:pt idx="5">Arbeitswege</cx:pt>
          <cx:pt idx="6">Beschaffungen</cx:pt>
          <cx:pt idx="7">Dienstreisen</cx:pt>
          <cx:pt idx="8">Ernährung</cx:pt>
          <cx:pt idx="9">Wasser, Abwasser, Abfall</cx:pt>
        </cx:lvl>
        <cx:lvl ptCount="10">
          <cx:pt idx="0">Scope 1</cx:pt>
          <cx:pt idx="1">Scope 1</cx:pt>
          <cx:pt idx="2">Scope 1</cx:pt>
          <cx:pt idx="3">Scope 2</cx:pt>
          <cx:pt idx="4">Scope 2</cx:pt>
          <cx:pt idx="5">Scope 3</cx:pt>
          <cx:pt idx="6">Scope 3</cx:pt>
          <cx:pt idx="7">Scope 3</cx:pt>
          <cx:pt idx="8">Scope 3</cx:pt>
          <cx:pt idx="9">Scope 3</cx:pt>
        </cx:lvl>
        <cx:lvl ptCount="0"/>
      </cx:strDim>
      <cx:numDim type="size">
        <cx:f>Tabelle1!$C$2:$C$11</cx:f>
        <cx:lvl ptCount="10" formatCode="Standard">
          <cx:pt idx="0">100</cx:pt>
          <cx:pt idx="1">20</cx:pt>
          <cx:pt idx="2">8</cx:pt>
          <cx:pt idx="3">90</cx:pt>
          <cx:pt idx="4">80</cx:pt>
          <cx:pt idx="5">30</cx:pt>
          <cx:pt idx="6">15</cx:pt>
          <cx:pt idx="7">5</cx:pt>
          <cx:pt idx="8">10</cx:pt>
          <cx:pt idx="9">11</cx:pt>
        </cx:lvl>
      </cx:numDim>
    </cx:data>
  </cx:chartData>
  <cx:chart>
    <cx:title pos="t" align="ctr" overlay="0">
      <cx:tx>
        <cx:rich>
          <a:bodyPr spcFirstLastPara="1" vertOverflow="ellipsis" horzOverflow="overflow" wrap="square" lIns="0" tIns="0" rIns="0" bIns="0" anchor="ctr" anchorCtr="1"/>
          <a:lstStyle/>
          <a:p>
            <a:pPr algn="ctr" rtl="0">
              <a:spcBef>
                <a:spcPts val="0"/>
              </a:spcBef>
              <a:spcAft>
                <a:spcPts val="0"/>
              </a:spcAft>
            </a:pPr>
            <a:r>
              <a:rPr lang="de-DE" sz="1800" b="0" i="0" baseline="0" dirty="0">
                <a:solidFill>
                  <a:srgbClr val="595959"/>
                </a:solidFill>
                <a:effectLst/>
                <a:latin typeface="Source Sans Pro" panose="020B0503030403020204" pitchFamily="34" charset="0"/>
                <a:ea typeface="Calibri" panose="020F0502020204030204" pitchFamily="34" charset="0"/>
                <a:cs typeface="Calibri" panose="020F0502020204030204" pitchFamily="34" charset="0"/>
              </a:rPr>
              <a:t>THG-Fußabdruck nach Scopes und Bereichen </a:t>
            </a:r>
            <a:br>
              <a:rPr lang="de-DE" sz="1800" b="0" i="0" baseline="0" dirty="0">
                <a:solidFill>
                  <a:srgbClr val="595959"/>
                </a:solidFill>
                <a:effectLst/>
                <a:latin typeface="Source Sans Pro" panose="020B0503030403020204" pitchFamily="34" charset="0"/>
                <a:ea typeface="Calibri" panose="020F0502020204030204" pitchFamily="34" charset="0"/>
                <a:cs typeface="Calibri" panose="020F0502020204030204" pitchFamily="34" charset="0"/>
              </a:rPr>
            </a:br>
            <a:r>
              <a:rPr lang="de-DE" sz="1800" b="0" i="0" baseline="0" dirty="0">
                <a:solidFill>
                  <a:srgbClr val="595959"/>
                </a:solidFill>
                <a:effectLst/>
                <a:latin typeface="Source Sans Pro" panose="020B0503030403020204" pitchFamily="34" charset="0"/>
                <a:ea typeface="Calibri" panose="020F0502020204030204" pitchFamily="34" charset="0"/>
                <a:cs typeface="Calibri" panose="020F0502020204030204" pitchFamily="34" charset="0"/>
              </a:rPr>
              <a:t>für das Jahr 2023</a:t>
            </a:r>
            <a:endParaRPr lang="de-DE" dirty="0">
              <a:effectLst/>
            </a:endParaRPr>
          </a:p>
        </cx:rich>
      </cx:tx>
    </cx:title>
    <cx:plotArea>
      <cx:plotAreaRegion>
        <cx:series layoutId="sunburst" uniqueId="{7A697FC7-E94A-40EB-9AB3-6524D6F74EC8}">
          <cx:tx>
            <cx:txData>
              <cx:f>Tabelle1!$C$1</cx:f>
              <cx:v>Datenreihe1</cx:v>
            </cx:txData>
          </cx:tx>
          <cx:dataPt idx="0">
            <cx:spPr>
              <a:solidFill>
                <a:srgbClr val="F7BA1C"/>
              </a:solidFill>
              <a:ln w="19050">
                <a:solidFill>
                  <a:prstClr val="white"/>
                </a:solidFill>
              </a:ln>
            </cx:spPr>
          </cx:dataPt>
          <cx:dataPt idx="1">
            <cx:spPr>
              <a:solidFill>
                <a:srgbClr val="F9CC5D"/>
              </a:solidFill>
            </cx:spPr>
          </cx:dataPt>
          <cx:dataPt idx="2">
            <cx:spPr>
              <a:solidFill>
                <a:srgbClr val="F9CC5D"/>
              </a:solidFill>
            </cx:spPr>
          </cx:dataPt>
          <cx:dataPt idx="3">
            <cx:spPr>
              <a:solidFill>
                <a:srgbClr val="F9CC5D"/>
              </a:solidFill>
            </cx:spPr>
          </cx:dataPt>
          <cx:dataPt idx="5">
            <cx:spPr>
              <a:solidFill>
                <a:srgbClr val="FBAC89"/>
              </a:solidFill>
              <a:ln w="25400">
                <a:solidFill>
                  <a:prstClr val="white"/>
                </a:solidFill>
              </a:ln>
            </cx:spPr>
          </cx:dataPt>
          <cx:dataPt idx="6">
            <cx:spPr>
              <a:solidFill>
                <a:srgbClr val="FBAC89"/>
              </a:solidFill>
            </cx:spPr>
          </cx:dataPt>
          <cx:dataPt idx="7">
            <cx:spPr>
              <a:solidFill>
                <a:srgbClr val="00B5E9"/>
              </a:solidFill>
            </cx:spPr>
          </cx:dataPt>
          <cx:dataPt idx="8">
            <cx:spPr>
              <a:solidFill>
                <a:srgbClr val="43D7FF"/>
              </a:solidFill>
            </cx:spPr>
          </cx:dataPt>
          <cx:dataPt idx="9">
            <cx:spPr>
              <a:solidFill>
                <a:srgbClr val="43D7FF"/>
              </a:solidFill>
              <a:ln w="19050">
                <a:solidFill>
                  <a:prstClr val="white"/>
                </a:solidFill>
              </a:ln>
            </cx:spPr>
          </cx:dataPt>
          <cx:dataPt idx="10">
            <cx:spPr>
              <a:solidFill>
                <a:srgbClr val="43D7FF"/>
              </a:solidFill>
            </cx:spPr>
          </cx:dataPt>
          <cx:dataPt idx="11">
            <cx:spPr>
              <a:solidFill>
                <a:srgbClr val="43D7FF"/>
              </a:solidFill>
            </cx:spPr>
          </cx:dataPt>
          <cx:dataPt idx="12">
            <cx:spPr>
              <a:solidFill>
                <a:srgbClr val="43D7FF"/>
              </a:solidFill>
            </cx:spPr>
          </cx:dataPt>
          <cx:dataLabels>
            <cx:txPr>
              <a:bodyPr spcFirstLastPara="1" vertOverflow="ellipsis" horzOverflow="overflow" wrap="square" lIns="0" tIns="0" rIns="0" bIns="0" anchor="ctr" anchorCtr="1"/>
              <a:lstStyle/>
              <a:p>
                <a:pPr algn="ctr" rtl="0">
                  <a:defRPr>
                    <a:solidFill>
                      <a:schemeClr val="bg1"/>
                    </a:solidFill>
                  </a:defRPr>
                </a:pPr>
                <a:endParaRPr lang="de-DE" sz="1197" b="0" i="0" u="none" strike="noStrike" baseline="0">
                  <a:solidFill>
                    <a:schemeClr val="bg1"/>
                  </a:solidFill>
                  <a:latin typeface="Source Sans Pro"/>
                </a:endParaRPr>
              </a:p>
            </cx:txPr>
            <cx:visibility seriesName="0" categoryName="1" value="0"/>
          </cx:dataLabels>
          <cx:dataId val="0"/>
          <cx:layoutPr>
            <cx:parentLabelLayout val="overlapping"/>
          </cx:layoutPr>
        </cx:series>
      </cx:plotAreaRegion>
    </cx:plotArea>
    <cx:legend pos="r" align="ctr" overlay="0">
      <cx:txPr>
        <a:bodyPr spcFirstLastPara="1" vertOverflow="ellipsis" horzOverflow="overflow" wrap="square" lIns="0" tIns="0" rIns="0" bIns="0" anchor="ctr" anchorCtr="1"/>
        <a:lstStyle/>
        <a:p>
          <a:pPr algn="ctr" rtl="0">
            <a:defRPr sz="1600"/>
          </a:pPr>
          <a:endParaRPr lang="de-DE" sz="1600" b="0" i="0" u="none" strike="noStrike" baseline="0">
            <a:solidFill>
              <a:prstClr val="black">
                <a:lumMod val="65000"/>
                <a:lumOff val="35000"/>
              </a:prstClr>
            </a:solidFill>
            <a:latin typeface="Source Sans Pro"/>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619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5797247" y="0"/>
            <a:ext cx="4434999" cy="356198"/>
          </a:xfrm>
          <a:prstGeom prst="rect">
            <a:avLst/>
          </a:prstGeom>
        </p:spPr>
        <p:txBody>
          <a:bodyPr vert="horz" lIns="94768" tIns="47384" rIns="94768" bIns="47384" rtlCol="0"/>
          <a:lstStyle>
            <a:lvl1pPr algn="r">
              <a:defRPr sz="1200"/>
            </a:lvl1pPr>
          </a:lstStyle>
          <a:p>
            <a:fld id="{1D4552BE-31B4-418D-A5C0-2F7B35BC755F}" type="datetimeFigureOut">
              <a:rPr lang="de-DE" smtClean="0"/>
              <a:t>30.12.2024</a:t>
            </a:fld>
            <a:endParaRPr lang="de-DE"/>
          </a:p>
        </p:txBody>
      </p:sp>
      <p:sp>
        <p:nvSpPr>
          <p:cNvPr id="4" name="Folienbildplatzhalter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416538"/>
            <a:ext cx="8187690" cy="279535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6198"/>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5797247" y="6743103"/>
            <a:ext cx="4434999" cy="356198"/>
          </a:xfrm>
          <a:prstGeom prst="rect">
            <a:avLst/>
          </a:prstGeom>
        </p:spPr>
        <p:txBody>
          <a:bodyPr vert="horz" lIns="94768" tIns="47384" rIns="94768" bIns="47384"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6"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sites/default/files/medien/376/publikationen/2021-03-24_factsheet_treibhausgasneutralitaet_in_kommunen.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klimabuendnis.org/fileadmin/Inhalte/4_Activities/Projects/IkKa_AP01_Bericht_KB.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hgprotocol.org/standards-guid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itfaden.kommunaler-klimaschutz.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hgprotocol.org/sites/default/files/standards/ghg-protocol-revise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Viele Bilanzierungen für Treibhausgase sind nicht miteinander vergleichbar, weil sich die Betrachtungsebenen, Bilanzierungsmethodiken und Sektoren unterscheiden. Auch die Zieljahre für das Erreichen einer Treibhausgasneutralität können voneinander abweichen. </a:t>
            </a:r>
          </a:p>
          <a:p>
            <a:endParaRPr lang="de-DE" dirty="0"/>
          </a:p>
          <a:p>
            <a:r>
              <a:rPr lang="de-DE" b="1" dirty="0"/>
              <a:t>Die Texttabelle unter der Infografik ist bearbeitbar. </a:t>
            </a:r>
          </a:p>
          <a:p>
            <a:r>
              <a:rPr lang="de-DE" dirty="0"/>
              <a:t> </a:t>
            </a:r>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65744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Viele Bilanzierungen für Treibhausgase sind nicht miteinander vergleichbar, weil sich die Betrachtungsebenen, Bilanzierungsmethodiken und Sektoren unterscheiden. Auch die Zieljahre für das Erreichen einer Treibhausgasneutralität können voneinander abweichen. </a:t>
            </a:r>
          </a:p>
          <a:p>
            <a:endParaRPr lang="de-DE" dirty="0"/>
          </a:p>
          <a:p>
            <a:r>
              <a:rPr lang="de-DE" b="1" dirty="0"/>
              <a:t>Die Texttabelle unter der Infografik ist bearbeitbar. </a:t>
            </a:r>
          </a:p>
          <a:p>
            <a:r>
              <a:rPr lang="de-DE" dirty="0"/>
              <a:t> </a:t>
            </a:r>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11</a:t>
            </a:fld>
            <a:endParaRPr lang="de-DE"/>
          </a:p>
        </p:txBody>
      </p:sp>
    </p:spTree>
    <p:extLst>
      <p:ext uri="{BB962C8B-B14F-4D97-AF65-F5344CB8AC3E}">
        <p14:creationId xmlns:p14="http://schemas.microsoft.com/office/powerpoint/2010/main" val="148675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r>
              <a:rPr lang="de-DE" dirty="0"/>
              <a:t>Der für die Verwaltungen relevante Greenhouse Gas Protocols Corporate Standard für die Erstellung von Treibhausgasbilanzen orientiert sich an fünf zentralen Prinzipien. Diese basieren auf allgemeinen Grundsätzen, die schon lange z.B. in der auch in der Finanzbuchhaltung gelten. Sie sollten auch für Verwaltung als wichtige Leitplanken dienen, um ihren Treibhausgas-Fußabdruck wahrheitsgetreu und fair darzulegen. In diesem Kontext ist es auch wichtig, darauf hinzuweisen, dass der Greenhouse Gas Protocol Corporate Standard für die Berechnung („Accounting“) ebenso gilt wie für die Berichtslegung („Reporting“). </a:t>
            </a:r>
            <a:br>
              <a:rPr lang="de-DE" dirty="0"/>
            </a:br>
            <a:br>
              <a:rPr lang="de-DE" dirty="0"/>
            </a:br>
            <a:r>
              <a:rPr lang="de-DE" dirty="0"/>
              <a:t>Bitte nennen Sie </a:t>
            </a:r>
            <a:r>
              <a:rPr lang="de-DE" b="1" dirty="0"/>
              <a:t>https://www.ie-leipzig.com/auf-dem-weg/ </a:t>
            </a:r>
            <a:r>
              <a:rPr lang="de-DE" dirty="0"/>
              <a:t>als Quelle. </a:t>
            </a:r>
          </a:p>
          <a:p>
            <a:br>
              <a:rPr lang="de-DE" dirty="0"/>
            </a:b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12</a:t>
            </a:fld>
            <a:endParaRPr lang="de-DE"/>
          </a:p>
        </p:txBody>
      </p:sp>
    </p:spTree>
    <p:extLst>
      <p:ext uri="{BB962C8B-B14F-4D97-AF65-F5344CB8AC3E}">
        <p14:creationId xmlns:p14="http://schemas.microsoft.com/office/powerpoint/2010/main" val="391932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 Quellen für Treibhausgase innerhalb der festgelegten Systemgrenzen sollten einer Wesentlichkeitsbetrachtung unterzogen werden. Diese kann anhand dieser Matrix visualisiert werden. Die Punkte der Matrix sind nur beispielhaft und können durch weitere THG-Quellen ergänzt werden. </a:t>
            </a:r>
          </a:p>
          <a:p>
            <a:pPr defTabSz="947684">
              <a:defRPr/>
            </a:pPr>
            <a:endParaRPr lang="de-DE" dirty="0"/>
          </a:p>
          <a:p>
            <a:pPr defTabSz="947684">
              <a:defRPr/>
            </a:pPr>
            <a:r>
              <a:rPr lang="de-DE" dirty="0"/>
              <a:t>Dies Wesentlichkeitsbetrachtung folgt den Kriterien: </a:t>
            </a:r>
          </a:p>
          <a:p>
            <a:pPr defTabSz="947684">
              <a:defRPr/>
            </a:pPr>
            <a:endParaRPr lang="de-DE" dirty="0"/>
          </a:p>
          <a:p>
            <a:pPr defTabSz="947684">
              <a:defRPr/>
            </a:pPr>
            <a:r>
              <a:rPr lang="de-DE" b="1" dirty="0"/>
              <a:t>Quantität: </a:t>
            </a:r>
            <a:r>
              <a:rPr lang="de-DE" dirty="0"/>
              <a:t>Welche mengenmäßige Bedeutung haben die Treibhausgase dieser Quelle? Wenn hier keine Daten vorliegen: Kann die Quantität basierend auf Aktivitätsgrößen geschätzt werden? </a:t>
            </a:r>
          </a:p>
          <a:p>
            <a:pPr defTabSz="947684">
              <a:defRPr/>
            </a:pPr>
            <a:endParaRPr lang="de-DE" dirty="0"/>
          </a:p>
          <a:p>
            <a:pPr defTabSz="947684">
              <a:defRPr/>
            </a:pPr>
            <a:r>
              <a:rPr lang="de-DE" b="1" dirty="0"/>
              <a:t>Beinflussbarkeit</a:t>
            </a:r>
            <a:r>
              <a:rPr lang="de-DE" dirty="0"/>
              <a:t>: Wie stark kann die Verwaltung diese Emissionen beeinflussen? Dies muss durch die Verwaltung selbst eingeschätzt werden. Die Einteilung der Scopes bietet sich als Ausgangslage an. Der Einfluss in Scope 1 ist höher als bei Scope 2, die Emissionen in Scope 3 können weniger direkt beeinflusst werden. </a:t>
            </a:r>
          </a:p>
          <a:p>
            <a:pPr defTabSz="947684">
              <a:defRPr/>
            </a:pPr>
            <a:endParaRPr lang="de-DE" dirty="0"/>
          </a:p>
          <a:p>
            <a:pPr defTabSz="947684">
              <a:defRPr/>
            </a:pPr>
            <a:r>
              <a:rPr lang="de-DE" b="1" dirty="0"/>
              <a:t>Datenverfügbarkeit: </a:t>
            </a:r>
            <a:r>
              <a:rPr lang="de-DE" dirty="0"/>
              <a:t>Die Datenverfügbarkeit muss bei der Datenabfrage ermittelt werden. Gibt es hier verlässliche und überprüfbare Daten? Gibt es Lücken? Je schlechter die Datenverfügbarkeit bei mengenmäßig hohen Quellen ist, desto höher ist der Handlungsbedarf zum Schließen dieser Lücken. </a:t>
            </a:r>
          </a:p>
          <a:p>
            <a:pPr defTabSz="947684">
              <a:defRPr/>
            </a:pPr>
            <a:endParaRPr lang="de-DE" dirty="0"/>
          </a:p>
          <a:p>
            <a:pPr defTabSz="947684">
              <a:defRPr/>
            </a:pPr>
            <a:r>
              <a:rPr lang="de-DE" b="1" dirty="0"/>
              <a:t>Relevanz für Akteure: </a:t>
            </a:r>
            <a:r>
              <a:rPr lang="de-DE" dirty="0"/>
              <a:t>Die Relevanz für Akteure wird durch diese selbst im Rahmen einer Akteursbeteiligung festgelegt. Hier kann beurteilt werden, ob die Akteure hier Handlungsansätze im Sinne der Zielerreichungen für prioritär halten oder ob dieser Bereich eine hohe Relevanz im Arbeitsalltag aufweist. </a:t>
            </a:r>
            <a:br>
              <a:rPr lang="de-DE" dirty="0"/>
            </a:br>
            <a:endParaRPr lang="de-DE" dirty="0"/>
          </a:p>
          <a:p>
            <a:pPr defTabSz="947684">
              <a:defRPr/>
            </a:pPr>
            <a:r>
              <a:rPr lang="de-DE" dirty="0"/>
              <a:t>Eine Kalkulation der Wesentlichkeit kann auch über die </a:t>
            </a:r>
            <a:r>
              <a:rPr lang="de-DE" b="1" dirty="0"/>
              <a:t>Checkliste Wesentlichkeit aus Etappe 2 </a:t>
            </a:r>
            <a:r>
              <a:rPr lang="de-DE" dirty="0"/>
              <a:t>erfolgen. </a:t>
            </a:r>
          </a:p>
          <a:p>
            <a:pPr defTabSz="947684">
              <a:defRPr/>
            </a:pPr>
            <a:endParaRPr lang="de-DE" dirty="0"/>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13</a:t>
            </a:fld>
            <a:endParaRPr lang="de-DE"/>
          </a:p>
        </p:txBody>
      </p:sp>
    </p:spTree>
    <p:extLst>
      <p:ext uri="{BB962C8B-B14F-4D97-AF65-F5344CB8AC3E}">
        <p14:creationId xmlns:p14="http://schemas.microsoft.com/office/powerpoint/2010/main" val="385751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Bereichen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p:txBody>
      </p:sp>
      <p:sp>
        <p:nvSpPr>
          <p:cNvPr id="4" name="Foliennummernplatzhalter 3"/>
          <p:cNvSpPr>
            <a:spLocks noGrp="1"/>
          </p:cNvSpPr>
          <p:nvPr>
            <p:ph type="sldNum" sz="quarter" idx="5"/>
          </p:nvPr>
        </p:nvSpPr>
        <p:spPr/>
        <p:txBody>
          <a:bodyPr/>
          <a:lstStyle/>
          <a:p>
            <a:fld id="{5DF90C27-2189-4FED-8FDA-00DAD7BD2D37}" type="slidenum">
              <a:rPr lang="de-DE" smtClean="0"/>
              <a:t>14</a:t>
            </a:fld>
            <a:endParaRPr lang="de-DE"/>
          </a:p>
        </p:txBody>
      </p:sp>
    </p:spTree>
    <p:extLst>
      <p:ext uri="{BB962C8B-B14F-4D97-AF65-F5344CB8AC3E}">
        <p14:creationId xmlns:p14="http://schemas.microsoft.com/office/powerpoint/2010/main" val="16717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Bereichen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15</a:t>
            </a:fld>
            <a:endParaRPr lang="de-DE"/>
          </a:p>
        </p:txBody>
      </p:sp>
    </p:spTree>
    <p:extLst>
      <p:ext uri="{BB962C8B-B14F-4D97-AF65-F5344CB8AC3E}">
        <p14:creationId xmlns:p14="http://schemas.microsoft.com/office/powerpoint/2010/main" val="303044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Bereichen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16</a:t>
            </a:fld>
            <a:endParaRPr lang="de-DE"/>
          </a:p>
        </p:txBody>
      </p:sp>
    </p:spTree>
    <p:extLst>
      <p:ext uri="{BB962C8B-B14F-4D97-AF65-F5344CB8AC3E}">
        <p14:creationId xmlns:p14="http://schemas.microsoft.com/office/powerpoint/2010/main" val="230656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Jahren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17</a:t>
            </a:fld>
            <a:endParaRPr lang="de-DE"/>
          </a:p>
        </p:txBody>
      </p:sp>
    </p:spTree>
    <p:extLst>
      <p:ext uri="{BB962C8B-B14F-4D97-AF65-F5344CB8AC3E}">
        <p14:creationId xmlns:p14="http://schemas.microsoft.com/office/powerpoint/2010/main" val="151954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Jahren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18</a:t>
            </a:fld>
            <a:endParaRPr lang="de-DE"/>
          </a:p>
        </p:txBody>
      </p:sp>
    </p:spTree>
    <p:extLst>
      <p:ext uri="{BB962C8B-B14F-4D97-AF65-F5344CB8AC3E}">
        <p14:creationId xmlns:p14="http://schemas.microsoft.com/office/powerpoint/2010/main" val="237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Bereichen und Jahren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19</a:t>
            </a:fld>
            <a:endParaRPr lang="de-DE"/>
          </a:p>
        </p:txBody>
      </p:sp>
    </p:spTree>
    <p:extLst>
      <p:ext uri="{BB962C8B-B14F-4D97-AF65-F5344CB8AC3E}">
        <p14:creationId xmlns:p14="http://schemas.microsoft.com/office/powerpoint/2010/main" val="23021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Dies ist eine exemplarische Darstellung eines THG-Fußabdrucks nach Scopes und Bereichen mit fiktiven Daten. Diese lassen sich über „Diagrammentwurf“ bearbeiten. </a:t>
            </a:r>
          </a:p>
          <a:p>
            <a:pPr defTabSz="947684">
              <a:defRPr/>
            </a:pPr>
            <a:endParaRPr lang="de-DE" dirty="0"/>
          </a:p>
          <a:p>
            <a:pPr defTabSz="947684">
              <a:defRPr/>
            </a:pPr>
            <a:r>
              <a:rPr lang="de-DE" dirty="0"/>
              <a:t>Bitte nennen Sie </a:t>
            </a:r>
            <a:r>
              <a:rPr lang="de-DE" b="1" dirty="0"/>
              <a:t>https://www.ie-leipzig.com/auf-dem-weg/ </a:t>
            </a:r>
            <a:r>
              <a:rPr lang="de-DE" dirty="0"/>
              <a:t>als Quelle</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20</a:t>
            </a:fld>
            <a:endParaRPr lang="de-DE"/>
          </a:p>
        </p:txBody>
      </p:sp>
    </p:spTree>
    <p:extLst>
      <p:ext uri="{BB962C8B-B14F-4D97-AF65-F5344CB8AC3E}">
        <p14:creationId xmlns:p14="http://schemas.microsoft.com/office/powerpoint/2010/main" val="3481783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21</a:t>
            </a:fld>
            <a:endParaRPr lang="de-DE" dirty="0"/>
          </a:p>
        </p:txBody>
      </p:sp>
    </p:spTree>
    <p:extLst>
      <p:ext uri="{BB962C8B-B14F-4D97-AF65-F5344CB8AC3E}">
        <p14:creationId xmlns:p14="http://schemas.microsoft.com/office/powerpoint/2010/main" val="27395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Begriffe Klimaneutralität, Treibhausgasneutralität oder CO₂- Neutralität werden im Alltagsgebrauch oft synonym verwendet, obwohl sie nicht deckungsgleich sind. Im Kern unterscheiden sie sich darin, welche negativen Effekte auf das Erdklima berücksichtigt werden. Wenn es um die Zielerreichung geht, ist es daher wichtig, noch einmal genau hinzuschauen, was eigentlich genau „neutral“ werden soll. Die CO₂-Neutralität fokussiert auf einen „netto null“ Ausstoß nur eines Treibhausgases – dem Kohlendioxid (CO₂). In Deutschland entfallen rund 88 % der Treibhausgasfreisetzung auf CO₂. Auch wenn dieses ein zentraler Leitindikator ist, sind auch Emissionen weiterer Treibhausgase klimaschädigend, darunter insbesondere die von Methan, Lachgas und fluorierten Kohlenwasserstoffverbindungen (F-Gasen). Ein „netto null“ Ausstoß aller relevanten Treibhausgase ist daher als Treibhausgasneutralität zu verstehen. Es wird empfohlen, diesen Begriff im Kontext der kommunalen Verwaltung zu verwenden. Klimaneutralität wiederum bedeutet sehr viel mehr, nämlich das Fehlen sämtlicher menschengemachten negativen Effekte auf das Klimasystem, darunter auch die von z. B. Wasserdampf, Ruß, Flächenversiegelungen oder Änderungen der Oberflächen durch Landnutzungen.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Weiterführende Informationen: </a:t>
            </a:r>
            <a:br>
              <a:rPr lang="de-DE" sz="1000" dirty="0">
                <a:latin typeface="Aptos Light" panose="020B0004020202020204" pitchFamily="34" charset="0"/>
              </a:rPr>
            </a:b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Factsheet Treibhausgasneutralität, 2021</a:t>
            </a:r>
          </a:p>
          <a:p>
            <a:pPr defTabSz="947684">
              <a:defRPr/>
            </a:pPr>
            <a:r>
              <a:rPr lang="de-DE" dirty="0">
                <a:hlinkClick r:id="rId3"/>
              </a:rPr>
              <a:t>https://www.umweltbundesamt.de/sites/default/files/medien/376/publikationen/2021-03-24_factsheet_treibhausgasneutralitaet_in_kommunen.pdf</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[2] Klima-Bündnis Bericht „CO2-neutal? THG-neutral? Klimaneutral? Ist doch egal, Hauptsache neutral?“, 2023</a:t>
            </a:r>
          </a:p>
          <a:p>
            <a:r>
              <a:rPr lang="de-DE" dirty="0">
                <a:hlinkClick r:id="rId4"/>
              </a:rPr>
              <a:t>https://www.klimabuendnis.org/fileadmin/Inhalte/4_Activities/Projects/IkKa_AP01_Bericht_KB.pdf</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40881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a:t>
            </a:r>
          </a:p>
          <a:p>
            <a:endParaRPr lang="de-DE" sz="1000" dirty="0">
              <a:latin typeface="Aptos Light" panose="020B0004020202020204" pitchFamily="34" charset="0"/>
            </a:endParaRPr>
          </a:p>
          <a:p>
            <a:r>
              <a:rPr lang="de-DE" sz="1000" dirty="0">
                <a:latin typeface="Aptos Light" panose="020B0004020202020204" pitchFamily="34" charset="0"/>
              </a:rPr>
              <a:t>Das Greenhouse Gas Protocol umfasst nicht nur einen, sondern eine Reihe von Standards für Treibhausgasbilanzierungen. In Deutschland hat sich der BISKO Standard für die Bilanzierung für die Betrachtung der „Gesamtkommune“ etabliert. Dieser Standard beruht im Kern auch auf einem Standard des Greenhouse Gas Protocols: dem GHG Protocol für Cities. Dieser Standard wird auch innerhalb der EU-weiten Kampagne „Covenant of Majors“ angewandt.  Für Verwaltungen wird der älteste Standard angewandt: der Corporate Accouting and Reporting Standard. Der wesentliche Unterschied zwischen diesen Standards ist die Berücksichtigung der vor- und nachgelagerten Emissionen außerhalb des „Territoriums“.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Informationen: </a:t>
            </a:r>
          </a:p>
          <a:p>
            <a:endParaRPr lang="de-DE" sz="1000" dirty="0">
              <a:latin typeface="Aptos Light" panose="020B0004020202020204" pitchFamily="34" charset="0"/>
            </a:endParaRPr>
          </a:p>
          <a:p>
            <a:r>
              <a:rPr lang="de-DE" sz="1000" dirty="0">
                <a:latin typeface="Aptos Light" panose="020B0004020202020204" pitchFamily="34" charset="0"/>
              </a:rPr>
              <a:t>[1] Greenhouse Gas Protocol Standards: </a:t>
            </a:r>
          </a:p>
          <a:p>
            <a:r>
              <a:rPr lang="de-DE" dirty="0">
                <a:hlinkClick r:id="rId3"/>
              </a:rPr>
              <a:t>https://ghgprotocol.org/standards-guidance</a:t>
            </a:r>
            <a:endParaRPr lang="de-DE" dirty="0"/>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6</a:t>
            </a:fld>
            <a:endParaRPr lang="de-DE" dirty="0"/>
          </a:p>
        </p:txBody>
      </p:sp>
    </p:spTree>
    <p:extLst>
      <p:ext uri="{BB962C8B-B14F-4D97-AF65-F5344CB8AC3E}">
        <p14:creationId xmlns:p14="http://schemas.microsoft.com/office/powerpoint/2010/main" val="5913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pPr>
              <a:lnSpc>
                <a:spcPct val="107000"/>
              </a:lnSpc>
              <a:spcAft>
                <a:spcPts val="829"/>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Was soll die Infographik ausdrücken? Im übergeordneten Kontext von territorialen Treibhausgasbilanzen entfallen auf die kommunalen Zuständigkeiten in der Regel zwischen 1 bis 3 Prozent im Vergleich zu den Sektoren Verkehr, Gewerbe/Handel/Dienstleistungen oder Haushalte. Dadurch entsteht oft der Eindruck, diese Emissionen seien nicht relevant. Dieser Eindruck täuscht, denn betrachtet man es auf Ebene von Einzelverursachern, ist die kommunale Verwaltung ein „Schwergewicht“. Möglicherweise verursachen nur große Industrieunternehmen mehr Emissionen auf Ebene eines Einzelakteurs. Hinter den Sektoren Verkehr steht eine Vielzahl von Verkehrsteilnehmern oder hinter dem Sektor Haushalte stehen alle Einwohnenden der Kommune. </a:t>
            </a:r>
          </a:p>
          <a:p>
            <a:pPr>
              <a:lnSpc>
                <a:spcPct val="107000"/>
              </a:lnSpc>
              <a:spcAft>
                <a:spcPts val="829"/>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 </a:t>
            </a:r>
          </a:p>
          <a:p>
            <a:r>
              <a:rPr lang="de-DE" sz="1900" dirty="0">
                <a:latin typeface="Calibri" panose="020F0502020204030204" pitchFamily="34" charset="0"/>
                <a:ea typeface="Calibri" panose="020F0502020204030204" pitchFamily="34" charset="0"/>
                <a:cs typeface="Times New Roman" panose="02020603050405020304" pitchFamily="18" charset="0"/>
              </a:rPr>
              <a:t>Die Infografik soll ausdrücken, dass die Kommune sehr viel Gestaltungsmacht besitzt und 1 bis 3 Prozent nicht wenig sind. </a:t>
            </a:r>
          </a:p>
          <a:p>
            <a:endParaRPr lang="de-DE" sz="1900" dirty="0">
              <a:latin typeface="Calibri" panose="020F0502020204030204" pitchFamily="34" charset="0"/>
              <a:ea typeface="Calibri" panose="020F0502020204030204" pitchFamily="34" charset="0"/>
              <a:cs typeface="Times New Roman" panose="02020603050405020304" pitchFamily="18" charset="0"/>
            </a:endParaRPr>
          </a:p>
          <a:p>
            <a:r>
              <a:rPr lang="de-DE" dirty="0"/>
              <a:t>Weiterführende Informationen: </a:t>
            </a:r>
          </a:p>
          <a:p>
            <a:endParaRPr lang="de-DE" dirty="0"/>
          </a:p>
          <a:p>
            <a:r>
              <a:rPr lang="de-DE" dirty="0"/>
              <a:t>[1] Deutsches Institut für Urbanistik Praxisleitfaden Kommunale Klimaschutz</a:t>
            </a:r>
            <a:br>
              <a:rPr lang="de-DE" dirty="0"/>
            </a:br>
            <a:r>
              <a:rPr lang="de-DE" dirty="0">
                <a:hlinkClick r:id="rId3"/>
              </a:rPr>
              <a:t>https://leitfaden.kommunaler-klimaschutz.de/</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66075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Eine Bilanz nach Greenhouse Gas Protocol Corporate Accounting and Reporting Standard ermittelt relevante Emissionsquellen für Treibhausgase nach drei Kategorien, sogenannten Scopes.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1: Direkte THG-Emissionen aus Verbrennungsprozessen in stationären und mobilen Anlagen sowie falls relevant aus physikalischen und chemischen Prozessen.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2: Indirekte THG-Emissionen aus dem Bezug leitungsgebundener Energie, primär Strom und Fernwärme. Aber auch der Bezug von Dampf oder Fernkälte kann hier relevant sein.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3: Indirekte THG-Emissionen aus vor- und nachgelagerten Aktivitäten, hier sind insgesamt 15 Unterkategorien enthalten.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Informationen: </a:t>
            </a:r>
          </a:p>
          <a:p>
            <a:endParaRPr lang="de-DE" sz="1000" dirty="0">
              <a:latin typeface="Aptos Light" panose="020B0004020202020204" pitchFamily="34" charset="0"/>
            </a:endParaRPr>
          </a:p>
          <a:p>
            <a:r>
              <a:rPr lang="de-DE" sz="1000" dirty="0">
                <a:latin typeface="Aptos Light" panose="020B0004020202020204" pitchFamily="34" charset="0"/>
              </a:rPr>
              <a:t>[1] World Resources Institut and World Business Council, Greenhouse Gas Protocol Corporate Accounting and Reporting Standard, Revised 2004</a:t>
            </a:r>
          </a:p>
          <a:p>
            <a:r>
              <a:rPr lang="de-DE" dirty="0">
                <a:hlinkClick r:id="rId3"/>
              </a:rPr>
              <a:t>https://ghgprotocol.org/sites/default/files/standards/ghg-protocol-revised.pdf</a:t>
            </a:r>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339888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Viele Bilanzierungen für Treibhausgase sind nicht miteinander vergleichbar, weil sich die Betrachtungsebenen, Bilanzierungsmethodiken und Sektoren unterscheiden. Auch die Zieljahre für das Erreichen einer Treibhausgasneutralität können voneinander abweichen. </a:t>
            </a:r>
          </a:p>
          <a:p>
            <a:endParaRPr lang="de-DE" dirty="0"/>
          </a:p>
          <a:p>
            <a:r>
              <a:rPr lang="de-DE" b="1" dirty="0"/>
              <a:t>Die Texttabelle unter der Infografik ist bearbeitbar. </a:t>
            </a:r>
          </a:p>
          <a:p>
            <a:r>
              <a:rPr lang="de-DE" dirty="0"/>
              <a:t> </a:t>
            </a:r>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1239545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Treibhausgase bilanzieren</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3FBCD5B-7D4B-4F43-CC74-6A0CFE3F06B3}"/>
              </a:ext>
            </a:extLst>
          </p:cNvPr>
          <p:cNvPicPr>
            <a:picLocks noChangeAspect="1"/>
          </p:cNvPicPr>
          <p:nvPr/>
        </p:nvPicPr>
        <p:blipFill rotWithShape="1">
          <a:blip r:embed="rId3"/>
          <a:srcRect l="-4498" t="19779" r="3063" b="13695"/>
          <a:stretch/>
        </p:blipFill>
        <p:spPr>
          <a:xfrm>
            <a:off x="1416050" y="1119052"/>
            <a:ext cx="9993169" cy="3236912"/>
          </a:xfrm>
          <a:prstGeom prst="rect">
            <a:avLst/>
          </a:prstGeom>
        </p:spPr>
      </p:pic>
      <p:sp>
        <p:nvSpPr>
          <p:cNvPr id="2" name="Titel 1">
            <a:extLst>
              <a:ext uri="{FF2B5EF4-FFF2-40B4-BE49-F238E27FC236}">
                <a16:creationId xmlns:a16="http://schemas.microsoft.com/office/drawing/2014/main" id="{E663CE5F-7879-AAF4-C6F2-E0C4750A269C}"/>
              </a:ext>
            </a:extLst>
          </p:cNvPr>
          <p:cNvSpPr>
            <a:spLocks noGrp="1"/>
          </p:cNvSpPr>
          <p:nvPr>
            <p:ph type="title"/>
          </p:nvPr>
        </p:nvSpPr>
        <p:spPr/>
        <p:txBody>
          <a:bodyPr/>
          <a:lstStyle/>
          <a:p>
            <a:r>
              <a:rPr lang="de-DE" dirty="0"/>
              <a:t>Betrachtungsebene und Bilanzierungsmethodiken</a:t>
            </a:r>
          </a:p>
        </p:txBody>
      </p:sp>
      <p:sp>
        <p:nvSpPr>
          <p:cNvPr id="3" name="Foliennummernplatzhalter 2">
            <a:extLst>
              <a:ext uri="{FF2B5EF4-FFF2-40B4-BE49-F238E27FC236}">
                <a16:creationId xmlns:a16="http://schemas.microsoft.com/office/drawing/2014/main" id="{EBE3E6A4-569A-ED04-CC58-3082E3D4C54C}"/>
              </a:ext>
            </a:extLst>
          </p:cNvPr>
          <p:cNvSpPr>
            <a:spLocks noGrp="1"/>
          </p:cNvSpPr>
          <p:nvPr>
            <p:ph type="sldNum" sz="quarter" idx="4"/>
          </p:nvPr>
        </p:nvSpPr>
        <p:spPr/>
        <p:txBody>
          <a:bodyPr/>
          <a:lstStyle/>
          <a:p>
            <a:pPr algn="l"/>
            <a:r>
              <a:rPr lang="de-DE"/>
              <a:t>Seite </a:t>
            </a:r>
            <a:fld id="{116EDF81-E62B-6D4E-87B5-2A3890D58C7C}" type="slidenum">
              <a:rPr lang="de-DE" smtClean="0"/>
              <a:pPr algn="l"/>
              <a:t>10</a:t>
            </a:fld>
            <a:endParaRPr lang="de-DE" dirty="0"/>
          </a:p>
        </p:txBody>
      </p:sp>
      <p:graphicFrame>
        <p:nvGraphicFramePr>
          <p:cNvPr id="4" name="Tabelle 3">
            <a:extLst>
              <a:ext uri="{FF2B5EF4-FFF2-40B4-BE49-F238E27FC236}">
                <a16:creationId xmlns:a16="http://schemas.microsoft.com/office/drawing/2014/main" id="{6E4181EF-1B28-222C-7964-4C799173369E}"/>
              </a:ext>
            </a:extLst>
          </p:cNvPr>
          <p:cNvGraphicFramePr>
            <a:graphicFrameLocks noGrp="1"/>
          </p:cNvGraphicFramePr>
          <p:nvPr>
            <p:extLst>
              <p:ext uri="{D42A27DB-BD31-4B8C-83A1-F6EECF244321}">
                <p14:modId xmlns:p14="http://schemas.microsoft.com/office/powerpoint/2010/main" val="3396249812"/>
              </p:ext>
            </p:extLst>
          </p:nvPr>
        </p:nvGraphicFramePr>
        <p:xfrm>
          <a:off x="1416050" y="4387063"/>
          <a:ext cx="9993169" cy="1930078"/>
        </p:xfrm>
        <a:graphic>
          <a:graphicData uri="http://schemas.openxmlformats.org/drawingml/2006/table">
            <a:tbl>
              <a:tblPr firstRow="1" bandRow="1">
                <a:tableStyleId>{5C22544A-7EE6-4342-B048-85BDC9FD1C3A}</a:tableStyleId>
              </a:tblPr>
              <a:tblGrid>
                <a:gridCol w="1130380">
                  <a:extLst>
                    <a:ext uri="{9D8B030D-6E8A-4147-A177-3AD203B41FA5}">
                      <a16:colId xmlns:a16="http://schemas.microsoft.com/office/drawing/2014/main" val="1573423719"/>
                    </a:ext>
                  </a:extLst>
                </a:gridCol>
                <a:gridCol w="1145894">
                  <a:extLst>
                    <a:ext uri="{9D8B030D-6E8A-4147-A177-3AD203B41FA5}">
                      <a16:colId xmlns:a16="http://schemas.microsoft.com/office/drawing/2014/main" val="2789726927"/>
                    </a:ext>
                  </a:extLst>
                </a:gridCol>
                <a:gridCol w="1434847">
                  <a:extLst>
                    <a:ext uri="{9D8B030D-6E8A-4147-A177-3AD203B41FA5}">
                      <a16:colId xmlns:a16="http://schemas.microsoft.com/office/drawing/2014/main" val="943739011"/>
                    </a:ext>
                  </a:extLst>
                </a:gridCol>
                <a:gridCol w="1527783">
                  <a:extLst>
                    <a:ext uri="{9D8B030D-6E8A-4147-A177-3AD203B41FA5}">
                      <a16:colId xmlns:a16="http://schemas.microsoft.com/office/drawing/2014/main" val="712734934"/>
                    </a:ext>
                  </a:extLst>
                </a:gridCol>
                <a:gridCol w="1589626">
                  <a:extLst>
                    <a:ext uri="{9D8B030D-6E8A-4147-A177-3AD203B41FA5}">
                      <a16:colId xmlns:a16="http://schemas.microsoft.com/office/drawing/2014/main" val="3332036067"/>
                    </a:ext>
                  </a:extLst>
                </a:gridCol>
                <a:gridCol w="1589626">
                  <a:extLst>
                    <a:ext uri="{9D8B030D-6E8A-4147-A177-3AD203B41FA5}">
                      <a16:colId xmlns:a16="http://schemas.microsoft.com/office/drawing/2014/main" val="2331271430"/>
                    </a:ext>
                  </a:extLst>
                </a:gridCol>
                <a:gridCol w="1575013">
                  <a:extLst>
                    <a:ext uri="{9D8B030D-6E8A-4147-A177-3AD203B41FA5}">
                      <a16:colId xmlns:a16="http://schemas.microsoft.com/office/drawing/2014/main" val="2528626765"/>
                    </a:ext>
                  </a:extLst>
                </a:gridCol>
              </a:tblGrid>
              <a:tr h="206568">
                <a:tc>
                  <a:txBody>
                    <a:bodyPr/>
                    <a:lstStyle/>
                    <a:p>
                      <a:r>
                        <a:rPr lang="de-DE" sz="1000" b="1" dirty="0">
                          <a:solidFill>
                            <a:schemeClr val="bg1">
                              <a:lumMod val="50000"/>
                            </a:schemeClr>
                          </a:solidFill>
                        </a:rPr>
                        <a:t>Ebene: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Mitarbeitende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Kommunale Gebäude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Kernverwaltung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Konzern „Kommune“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Gesamtkommune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Deutschland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30447"/>
                  </a:ext>
                </a:extLst>
              </a:tr>
              <a:tr h="436558">
                <a:tc>
                  <a:txBody>
                    <a:bodyPr/>
                    <a:lstStyle/>
                    <a:p>
                      <a:r>
                        <a:rPr lang="de-DE" sz="1000" b="0" dirty="0">
                          <a:solidFill>
                            <a:schemeClr val="bg1">
                              <a:lumMod val="50000"/>
                            </a:schemeClr>
                          </a:solidFill>
                        </a:rPr>
                        <a:t>THG-Neutralität bis: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keine Festlegung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ggf. analog 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367725"/>
                  </a:ext>
                </a:extLst>
              </a:tr>
              <a:tr h="0">
                <a:tc>
                  <a:txBody>
                    <a:bodyPr/>
                    <a:lstStyle/>
                    <a:p>
                      <a:r>
                        <a:rPr lang="de-DE" sz="1000" b="0" dirty="0">
                          <a:solidFill>
                            <a:schemeClr val="bg1">
                              <a:lumMod val="50000"/>
                            </a:schemeClr>
                          </a:solidFill>
                        </a:rPr>
                        <a:t>Billanzierungs-</a:t>
                      </a:r>
                      <a:br>
                        <a:rPr lang="de-DE" sz="1000" b="0" dirty="0">
                          <a:solidFill>
                            <a:schemeClr val="bg1">
                              <a:lumMod val="50000"/>
                            </a:schemeClr>
                          </a:solidFill>
                        </a:rPr>
                      </a:br>
                      <a:r>
                        <a:rPr lang="de-DE" sz="1000" b="0" dirty="0">
                          <a:solidFill>
                            <a:schemeClr val="bg1">
                              <a:lumMod val="50000"/>
                            </a:schemeClr>
                          </a:solidFill>
                        </a:rPr>
                        <a:t>methode: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Individueller CO</a:t>
                      </a:r>
                      <a:r>
                        <a:rPr lang="de-DE" sz="1000" b="0" baseline="-25000" dirty="0">
                          <a:solidFill>
                            <a:srgbClr val="2A2E3B"/>
                          </a:solidFill>
                        </a:rPr>
                        <a:t>2</a:t>
                      </a:r>
                      <a:r>
                        <a:rPr lang="de-DE" sz="1000" b="0" dirty="0">
                          <a:solidFill>
                            <a:srgbClr val="2A2E3B"/>
                          </a:solidFill>
                        </a:rPr>
                        <a:t>-Fußabdruck</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Energiebericht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a:t>
                      </a:r>
                      <a:br>
                        <a:rPr lang="de-DE" sz="1000" b="0" dirty="0">
                          <a:solidFill>
                            <a:srgbClr val="2A2E3B"/>
                          </a:solidFill>
                        </a:rPr>
                      </a:br>
                      <a:r>
                        <a:rPr lang="de-DE" sz="1000" b="0" dirty="0">
                          <a:solidFill>
                            <a:srgbClr val="2A2E3B"/>
                          </a:solidFill>
                        </a:rPr>
                        <a:t>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rgbClr val="2A2E3B"/>
                          </a:solidFill>
                        </a:rPr>
                        <a:t>BISKO / </a:t>
                      </a:r>
                      <a:br>
                        <a:rPr lang="de-DE" sz="1000" b="0" dirty="0">
                          <a:solidFill>
                            <a:srgbClr val="2A2E3B"/>
                          </a:solidFill>
                        </a:rPr>
                      </a:br>
                      <a:r>
                        <a:rPr lang="de-DE" sz="1000" b="0" dirty="0">
                          <a:solidFill>
                            <a:srgbClr val="2A2E3B"/>
                          </a:solidFill>
                        </a:rPr>
                        <a:t>GHG Protocol for Cities</a:t>
                      </a:r>
                    </a:p>
                    <a:p>
                      <a:endParaRPr lang="de-DE" sz="1000" b="0" dirty="0">
                        <a:solidFill>
                          <a:srgbClr val="2A2E3B"/>
                        </a:solidFill>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UNFCCC Nationales THG-Inventar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604653"/>
                  </a:ext>
                </a:extLst>
              </a:tr>
              <a:tr h="370840">
                <a:tc>
                  <a:txBody>
                    <a:bodyPr/>
                    <a:lstStyle/>
                    <a:p>
                      <a:r>
                        <a:rPr lang="de-DE" sz="1000" b="0" dirty="0">
                          <a:solidFill>
                            <a:schemeClr val="bg1">
                              <a:lumMod val="50000"/>
                            </a:schemeClr>
                          </a:solidFill>
                        </a:rPr>
                        <a:t>Bereiche: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Strom, Wärme, Mobilität,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Rathaus, Verwaltung, Schulen, Kitas, Sporthallen, Bäder, Kultur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Fuhrpark, Lichtsignalanlagen, Straßenbeleuchtung, Beschaffung,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Kommunale EVUs, Verkehrsträger, Ver- und Entsorgung, Kliniken, komm. Unternehmen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Haushalte, Verkehr, Wirtschaft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 Industrie, Landwirtschaft, Landnutzung, Forstwirtschaft, Abfall</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122599"/>
                  </a:ext>
                </a:extLst>
              </a:tr>
            </a:tbl>
          </a:graphicData>
        </a:graphic>
      </p:graphicFrame>
      <p:sp>
        <p:nvSpPr>
          <p:cNvPr id="5" name="Textfeld 4">
            <a:extLst>
              <a:ext uri="{FF2B5EF4-FFF2-40B4-BE49-F238E27FC236}">
                <a16:creationId xmlns:a16="http://schemas.microsoft.com/office/drawing/2014/main" id="{367627BC-43D6-251A-BC3D-1A0071FB3E5C}"/>
              </a:ext>
            </a:extLst>
          </p:cNvPr>
          <p:cNvSpPr txBox="1"/>
          <p:nvPr/>
        </p:nvSpPr>
        <p:spPr>
          <a:xfrm>
            <a:off x="353557" y="1700516"/>
            <a:ext cx="2053977" cy="276999"/>
          </a:xfrm>
          <a:prstGeom prst="rect">
            <a:avLst/>
          </a:prstGeom>
          <a:solidFill>
            <a:srgbClr val="398891"/>
          </a:solidFill>
        </p:spPr>
        <p:txBody>
          <a:bodyPr wrap="square" rtlCol="0">
            <a:spAutoFit/>
          </a:bodyPr>
          <a:lstStyle/>
          <a:p>
            <a:pPr algn="ctr"/>
            <a:r>
              <a:rPr lang="de-DE" sz="1200" dirty="0">
                <a:solidFill>
                  <a:schemeClr val="bg1"/>
                </a:solidFill>
              </a:rPr>
              <a:t>Begrifflichkeiten Kommune</a:t>
            </a:r>
          </a:p>
        </p:txBody>
      </p:sp>
    </p:spTree>
    <p:extLst>
      <p:ext uri="{BB962C8B-B14F-4D97-AF65-F5344CB8AC3E}">
        <p14:creationId xmlns:p14="http://schemas.microsoft.com/office/powerpoint/2010/main" val="414487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3FBCD5B-7D4B-4F43-CC74-6A0CFE3F06B3}"/>
              </a:ext>
            </a:extLst>
          </p:cNvPr>
          <p:cNvPicPr>
            <a:picLocks noChangeAspect="1"/>
          </p:cNvPicPr>
          <p:nvPr/>
        </p:nvPicPr>
        <p:blipFill rotWithShape="1">
          <a:blip r:embed="rId3"/>
          <a:srcRect l="-4498" t="19779" r="3063" b="13695"/>
          <a:stretch/>
        </p:blipFill>
        <p:spPr>
          <a:xfrm>
            <a:off x="1416050" y="1119052"/>
            <a:ext cx="9993169" cy="3236912"/>
          </a:xfrm>
          <a:prstGeom prst="rect">
            <a:avLst/>
          </a:prstGeom>
        </p:spPr>
      </p:pic>
      <p:sp>
        <p:nvSpPr>
          <p:cNvPr id="2" name="Titel 1">
            <a:extLst>
              <a:ext uri="{FF2B5EF4-FFF2-40B4-BE49-F238E27FC236}">
                <a16:creationId xmlns:a16="http://schemas.microsoft.com/office/drawing/2014/main" id="{E663CE5F-7879-AAF4-C6F2-E0C4750A269C}"/>
              </a:ext>
            </a:extLst>
          </p:cNvPr>
          <p:cNvSpPr>
            <a:spLocks noGrp="1"/>
          </p:cNvSpPr>
          <p:nvPr>
            <p:ph type="title"/>
          </p:nvPr>
        </p:nvSpPr>
        <p:spPr/>
        <p:txBody>
          <a:bodyPr/>
          <a:lstStyle/>
          <a:p>
            <a:r>
              <a:rPr lang="de-DE" dirty="0"/>
              <a:t>Betrachtungsebene und Bilanzierungsmethodiken</a:t>
            </a:r>
          </a:p>
        </p:txBody>
      </p:sp>
      <p:sp>
        <p:nvSpPr>
          <p:cNvPr id="3" name="Foliennummernplatzhalter 2">
            <a:extLst>
              <a:ext uri="{FF2B5EF4-FFF2-40B4-BE49-F238E27FC236}">
                <a16:creationId xmlns:a16="http://schemas.microsoft.com/office/drawing/2014/main" id="{EBE3E6A4-569A-ED04-CC58-3082E3D4C54C}"/>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dirty="0"/>
          </a:p>
        </p:txBody>
      </p:sp>
      <p:graphicFrame>
        <p:nvGraphicFramePr>
          <p:cNvPr id="4" name="Tabelle 3">
            <a:extLst>
              <a:ext uri="{FF2B5EF4-FFF2-40B4-BE49-F238E27FC236}">
                <a16:creationId xmlns:a16="http://schemas.microsoft.com/office/drawing/2014/main" id="{6E4181EF-1B28-222C-7964-4C799173369E}"/>
              </a:ext>
            </a:extLst>
          </p:cNvPr>
          <p:cNvGraphicFramePr>
            <a:graphicFrameLocks noGrp="1"/>
          </p:cNvGraphicFramePr>
          <p:nvPr>
            <p:extLst>
              <p:ext uri="{D42A27DB-BD31-4B8C-83A1-F6EECF244321}">
                <p14:modId xmlns:p14="http://schemas.microsoft.com/office/powerpoint/2010/main" val="1822497232"/>
              </p:ext>
            </p:extLst>
          </p:nvPr>
        </p:nvGraphicFramePr>
        <p:xfrm>
          <a:off x="1416050" y="4389285"/>
          <a:ext cx="9993169" cy="1930078"/>
        </p:xfrm>
        <a:graphic>
          <a:graphicData uri="http://schemas.openxmlformats.org/drawingml/2006/table">
            <a:tbl>
              <a:tblPr firstRow="1" bandRow="1">
                <a:tableStyleId>{5C22544A-7EE6-4342-B048-85BDC9FD1C3A}</a:tableStyleId>
              </a:tblPr>
              <a:tblGrid>
                <a:gridCol w="1130380">
                  <a:extLst>
                    <a:ext uri="{9D8B030D-6E8A-4147-A177-3AD203B41FA5}">
                      <a16:colId xmlns:a16="http://schemas.microsoft.com/office/drawing/2014/main" val="1573423719"/>
                    </a:ext>
                  </a:extLst>
                </a:gridCol>
                <a:gridCol w="1145894">
                  <a:extLst>
                    <a:ext uri="{9D8B030D-6E8A-4147-A177-3AD203B41FA5}">
                      <a16:colId xmlns:a16="http://schemas.microsoft.com/office/drawing/2014/main" val="2789726927"/>
                    </a:ext>
                  </a:extLst>
                </a:gridCol>
                <a:gridCol w="1434847">
                  <a:extLst>
                    <a:ext uri="{9D8B030D-6E8A-4147-A177-3AD203B41FA5}">
                      <a16:colId xmlns:a16="http://schemas.microsoft.com/office/drawing/2014/main" val="943739011"/>
                    </a:ext>
                  </a:extLst>
                </a:gridCol>
                <a:gridCol w="1527783">
                  <a:extLst>
                    <a:ext uri="{9D8B030D-6E8A-4147-A177-3AD203B41FA5}">
                      <a16:colId xmlns:a16="http://schemas.microsoft.com/office/drawing/2014/main" val="712734934"/>
                    </a:ext>
                  </a:extLst>
                </a:gridCol>
                <a:gridCol w="1589626">
                  <a:extLst>
                    <a:ext uri="{9D8B030D-6E8A-4147-A177-3AD203B41FA5}">
                      <a16:colId xmlns:a16="http://schemas.microsoft.com/office/drawing/2014/main" val="3332036067"/>
                    </a:ext>
                  </a:extLst>
                </a:gridCol>
                <a:gridCol w="1589626">
                  <a:extLst>
                    <a:ext uri="{9D8B030D-6E8A-4147-A177-3AD203B41FA5}">
                      <a16:colId xmlns:a16="http://schemas.microsoft.com/office/drawing/2014/main" val="2331271430"/>
                    </a:ext>
                  </a:extLst>
                </a:gridCol>
                <a:gridCol w="1575013">
                  <a:extLst>
                    <a:ext uri="{9D8B030D-6E8A-4147-A177-3AD203B41FA5}">
                      <a16:colId xmlns:a16="http://schemas.microsoft.com/office/drawing/2014/main" val="2528626765"/>
                    </a:ext>
                  </a:extLst>
                </a:gridCol>
              </a:tblGrid>
              <a:tr h="206568">
                <a:tc>
                  <a:txBody>
                    <a:bodyPr/>
                    <a:lstStyle/>
                    <a:p>
                      <a:r>
                        <a:rPr lang="de-DE" sz="1000" b="1" dirty="0">
                          <a:solidFill>
                            <a:schemeClr val="bg1">
                              <a:lumMod val="50000"/>
                            </a:schemeClr>
                          </a:solidFill>
                        </a:rPr>
                        <a:t>Ebene: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Mitarbeitende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Kreiseigene Gebäude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Kernverwaltung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Konzern „Landkreis“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Gesamtlandkreis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Deutschland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30447"/>
                  </a:ext>
                </a:extLst>
              </a:tr>
              <a:tr h="436558">
                <a:tc>
                  <a:txBody>
                    <a:bodyPr/>
                    <a:lstStyle/>
                    <a:p>
                      <a:r>
                        <a:rPr lang="de-DE" sz="1000" b="0" dirty="0">
                          <a:solidFill>
                            <a:schemeClr val="bg1">
                              <a:lumMod val="50000"/>
                            </a:schemeClr>
                          </a:solidFill>
                        </a:rPr>
                        <a:t>THG-Neutralität bis: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keine Festlegung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ggf. analog 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367725"/>
                  </a:ext>
                </a:extLst>
              </a:tr>
              <a:tr h="0">
                <a:tc>
                  <a:txBody>
                    <a:bodyPr/>
                    <a:lstStyle/>
                    <a:p>
                      <a:r>
                        <a:rPr lang="de-DE" sz="1000" b="0" dirty="0">
                          <a:solidFill>
                            <a:schemeClr val="bg1">
                              <a:lumMod val="50000"/>
                            </a:schemeClr>
                          </a:solidFill>
                        </a:rPr>
                        <a:t>Billanzierungs-</a:t>
                      </a:r>
                      <a:br>
                        <a:rPr lang="de-DE" sz="1000" b="0" dirty="0">
                          <a:solidFill>
                            <a:schemeClr val="bg1">
                              <a:lumMod val="50000"/>
                            </a:schemeClr>
                          </a:solidFill>
                        </a:rPr>
                      </a:br>
                      <a:r>
                        <a:rPr lang="de-DE" sz="1000" b="0" dirty="0">
                          <a:solidFill>
                            <a:schemeClr val="bg1">
                              <a:lumMod val="50000"/>
                            </a:schemeClr>
                          </a:solidFill>
                        </a:rPr>
                        <a:t>methode: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Individueller CO</a:t>
                      </a:r>
                      <a:r>
                        <a:rPr lang="de-DE" sz="1000" b="0" baseline="-25000" dirty="0">
                          <a:solidFill>
                            <a:srgbClr val="2A2E3B"/>
                          </a:solidFill>
                        </a:rPr>
                        <a:t>2</a:t>
                      </a:r>
                      <a:r>
                        <a:rPr lang="de-DE" sz="1000" b="0" dirty="0">
                          <a:solidFill>
                            <a:srgbClr val="2A2E3B"/>
                          </a:solidFill>
                        </a:rPr>
                        <a:t>-Fußabdruck</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Energiebericht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a:t>
                      </a:r>
                      <a:br>
                        <a:rPr lang="de-DE" sz="1000" b="0" dirty="0">
                          <a:solidFill>
                            <a:srgbClr val="2A2E3B"/>
                          </a:solidFill>
                        </a:rPr>
                      </a:br>
                      <a:r>
                        <a:rPr lang="de-DE" sz="1000" b="0" dirty="0">
                          <a:solidFill>
                            <a:srgbClr val="2A2E3B"/>
                          </a:solidFill>
                        </a:rPr>
                        <a:t>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rgbClr val="2A2E3B"/>
                          </a:solidFill>
                        </a:rPr>
                        <a:t>BISKO / </a:t>
                      </a:r>
                      <a:br>
                        <a:rPr lang="de-DE" sz="1000" b="0" dirty="0">
                          <a:solidFill>
                            <a:srgbClr val="2A2E3B"/>
                          </a:solidFill>
                        </a:rPr>
                      </a:br>
                      <a:r>
                        <a:rPr lang="de-DE" sz="1000" b="0" dirty="0">
                          <a:solidFill>
                            <a:srgbClr val="2A2E3B"/>
                          </a:solidFill>
                        </a:rPr>
                        <a:t>GHG Protocol for Cities</a:t>
                      </a:r>
                    </a:p>
                    <a:p>
                      <a:endParaRPr lang="de-DE" sz="1000" b="0" dirty="0">
                        <a:solidFill>
                          <a:srgbClr val="2A2E3B"/>
                        </a:solidFill>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UNFCCC Nationales THG-Inventar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604653"/>
                  </a:ext>
                </a:extLst>
              </a:tr>
              <a:tr h="370840">
                <a:tc>
                  <a:txBody>
                    <a:bodyPr/>
                    <a:lstStyle/>
                    <a:p>
                      <a:r>
                        <a:rPr lang="de-DE" sz="1000" b="0" dirty="0">
                          <a:solidFill>
                            <a:schemeClr val="bg1">
                              <a:lumMod val="50000"/>
                            </a:schemeClr>
                          </a:solidFill>
                        </a:rPr>
                        <a:t>Bereiche: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Strom, Wärme, Mobilität,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Rathaus, Verwaltung, Schulen, Kitas, Sporthallen, Bäder, Kultur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Fuhrpark, Lichtsignalanlagen, Straßenbeleuchtung, Beschaffung,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Kommunale EVUs, Verkehrsträger, Ver- und Entsorgung, Kliniken, komm. Unternehmen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Haushalte, Verkehr, Wirtschaft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 Industrie, Landwirtschaft, Landnutzung, Forstwirtschaft, Abfall</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122599"/>
                  </a:ext>
                </a:extLst>
              </a:tr>
            </a:tbl>
          </a:graphicData>
        </a:graphic>
      </p:graphicFrame>
      <p:sp>
        <p:nvSpPr>
          <p:cNvPr id="5" name="Textfeld 4">
            <a:extLst>
              <a:ext uri="{FF2B5EF4-FFF2-40B4-BE49-F238E27FC236}">
                <a16:creationId xmlns:a16="http://schemas.microsoft.com/office/drawing/2014/main" id="{367627BC-43D6-251A-BC3D-1A0071FB3E5C}"/>
              </a:ext>
            </a:extLst>
          </p:cNvPr>
          <p:cNvSpPr txBox="1"/>
          <p:nvPr/>
        </p:nvSpPr>
        <p:spPr>
          <a:xfrm>
            <a:off x="353557" y="1700516"/>
            <a:ext cx="2053977" cy="276999"/>
          </a:xfrm>
          <a:prstGeom prst="rect">
            <a:avLst/>
          </a:prstGeom>
          <a:solidFill>
            <a:srgbClr val="398891"/>
          </a:solidFill>
        </p:spPr>
        <p:txBody>
          <a:bodyPr wrap="square" rtlCol="0">
            <a:spAutoFit/>
          </a:bodyPr>
          <a:lstStyle/>
          <a:p>
            <a:pPr algn="ctr"/>
            <a:r>
              <a:rPr lang="de-DE" sz="1200" dirty="0">
                <a:solidFill>
                  <a:schemeClr val="bg1"/>
                </a:solidFill>
              </a:rPr>
              <a:t>Begrifflichkeiten Landkreis</a:t>
            </a:r>
          </a:p>
        </p:txBody>
      </p:sp>
    </p:spTree>
    <p:extLst>
      <p:ext uri="{BB962C8B-B14F-4D97-AF65-F5344CB8AC3E}">
        <p14:creationId xmlns:p14="http://schemas.microsoft.com/office/powerpoint/2010/main" val="145561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E3228E-D534-9873-0C61-FBF1012E29BE}"/>
              </a:ext>
            </a:extLst>
          </p:cNvPr>
          <p:cNvSpPr>
            <a:spLocks noGrp="1"/>
          </p:cNvSpPr>
          <p:nvPr>
            <p:ph type="sldNum" sz="quarter" idx="4"/>
          </p:nvPr>
        </p:nvSpPr>
        <p:spPr/>
        <p:txBody>
          <a:bodyPr/>
          <a:lstStyle/>
          <a:p>
            <a:pPr algn="l"/>
            <a:r>
              <a:rPr lang="de-DE"/>
              <a:t>Seite </a:t>
            </a:r>
            <a:fld id="{116EDF81-E62B-6D4E-87B5-2A3890D58C7C}" type="slidenum">
              <a:rPr lang="de-DE" smtClean="0"/>
              <a:pPr algn="l"/>
              <a:t>12</a:t>
            </a:fld>
            <a:endParaRPr lang="de-DE" dirty="0"/>
          </a:p>
        </p:txBody>
      </p:sp>
      <p:sp>
        <p:nvSpPr>
          <p:cNvPr id="4" name="Titel 1">
            <a:extLst>
              <a:ext uri="{FF2B5EF4-FFF2-40B4-BE49-F238E27FC236}">
                <a16:creationId xmlns:a16="http://schemas.microsoft.com/office/drawing/2014/main" id="{DC9E5EC2-D08F-5813-F902-6102C32331CE}"/>
              </a:ext>
            </a:extLst>
          </p:cNvPr>
          <p:cNvSpPr>
            <a:spLocks noGrp="1"/>
          </p:cNvSpPr>
          <p:nvPr>
            <p:ph type="title"/>
          </p:nvPr>
        </p:nvSpPr>
        <p:spPr>
          <a:xfrm>
            <a:off x="1211068" y="318907"/>
            <a:ext cx="10515600" cy="557139"/>
          </a:xfrm>
        </p:spPr>
        <p:txBody>
          <a:bodyPr/>
          <a:lstStyle/>
          <a:p>
            <a:r>
              <a:rPr lang="de-DE" dirty="0"/>
              <a:t>Bilanzierungsprinzipien</a:t>
            </a:r>
          </a:p>
        </p:txBody>
      </p:sp>
      <p:pic>
        <p:nvPicPr>
          <p:cNvPr id="56" name="Grafik 55">
            <a:extLst>
              <a:ext uri="{FF2B5EF4-FFF2-40B4-BE49-F238E27FC236}">
                <a16:creationId xmlns:a16="http://schemas.microsoft.com/office/drawing/2014/main" id="{F150A45E-098E-C890-2A31-1B387BF4B87C}"/>
              </a:ext>
            </a:extLst>
          </p:cNvPr>
          <p:cNvPicPr>
            <a:picLocks noChangeAspect="1"/>
          </p:cNvPicPr>
          <p:nvPr/>
        </p:nvPicPr>
        <p:blipFill>
          <a:blip r:embed="rId3"/>
          <a:stretch>
            <a:fillRect/>
          </a:stretch>
        </p:blipFill>
        <p:spPr>
          <a:xfrm>
            <a:off x="987234" y="1443526"/>
            <a:ext cx="7321931" cy="4834547"/>
          </a:xfrm>
          <a:prstGeom prst="rect">
            <a:avLst/>
          </a:prstGeom>
        </p:spPr>
      </p:pic>
    </p:spTree>
    <p:extLst>
      <p:ext uri="{BB962C8B-B14F-4D97-AF65-F5344CB8AC3E}">
        <p14:creationId xmlns:p14="http://schemas.microsoft.com/office/powerpoint/2010/main" val="235584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E5F9D-53D1-A06D-5818-D46DE7793B2C}"/>
              </a:ext>
            </a:extLst>
          </p:cNvPr>
          <p:cNvSpPr>
            <a:spLocks noGrp="1"/>
          </p:cNvSpPr>
          <p:nvPr>
            <p:ph type="title"/>
          </p:nvPr>
        </p:nvSpPr>
        <p:spPr/>
        <p:txBody>
          <a:bodyPr/>
          <a:lstStyle/>
          <a:p>
            <a:r>
              <a:rPr lang="de-DE" dirty="0"/>
              <a:t>Wesentlichkeitsbetrachtung</a:t>
            </a:r>
          </a:p>
        </p:txBody>
      </p:sp>
      <p:sp>
        <p:nvSpPr>
          <p:cNvPr id="3" name="Foliennummernplatzhalter 2">
            <a:extLst>
              <a:ext uri="{FF2B5EF4-FFF2-40B4-BE49-F238E27FC236}">
                <a16:creationId xmlns:a16="http://schemas.microsoft.com/office/drawing/2014/main" id="{5BC6C004-AEAD-A867-753E-801F7FAF4028}"/>
              </a:ext>
            </a:extLst>
          </p:cNvPr>
          <p:cNvSpPr>
            <a:spLocks noGrp="1"/>
          </p:cNvSpPr>
          <p:nvPr>
            <p:ph type="sldNum" sz="quarter" idx="4"/>
          </p:nvPr>
        </p:nvSpPr>
        <p:spPr/>
        <p:txBody>
          <a:bodyPr/>
          <a:lstStyle/>
          <a:p>
            <a:pPr algn="l"/>
            <a:r>
              <a:rPr lang="de-DE"/>
              <a:t>Seite </a:t>
            </a:r>
            <a:fld id="{116EDF81-E62B-6D4E-87B5-2A3890D58C7C}" type="slidenum">
              <a:rPr lang="de-DE" smtClean="0"/>
              <a:pPr algn="l"/>
              <a:t>13</a:t>
            </a:fld>
            <a:endParaRPr lang="de-DE" dirty="0"/>
          </a:p>
        </p:txBody>
      </p:sp>
      <p:grpSp>
        <p:nvGrpSpPr>
          <p:cNvPr id="12" name="Gruppieren 11">
            <a:extLst>
              <a:ext uri="{FF2B5EF4-FFF2-40B4-BE49-F238E27FC236}">
                <a16:creationId xmlns:a16="http://schemas.microsoft.com/office/drawing/2014/main" id="{A6B91C55-0FF5-660C-20FD-34D2F6CB1E7C}"/>
              </a:ext>
            </a:extLst>
          </p:cNvPr>
          <p:cNvGrpSpPr/>
          <p:nvPr/>
        </p:nvGrpSpPr>
        <p:grpSpPr>
          <a:xfrm>
            <a:off x="338019" y="1449388"/>
            <a:ext cx="12073558" cy="4919533"/>
            <a:chOff x="338019" y="1449388"/>
            <a:chExt cx="12073558" cy="4919533"/>
          </a:xfrm>
        </p:grpSpPr>
        <p:sp>
          <p:nvSpPr>
            <p:cNvPr id="7" name="Textfeld 6">
              <a:extLst>
                <a:ext uri="{FF2B5EF4-FFF2-40B4-BE49-F238E27FC236}">
                  <a16:creationId xmlns:a16="http://schemas.microsoft.com/office/drawing/2014/main" id="{C45CC515-DE7D-085F-AB8C-2FD1369A71B7}"/>
                </a:ext>
              </a:extLst>
            </p:cNvPr>
            <p:cNvSpPr txBox="1"/>
            <p:nvPr/>
          </p:nvSpPr>
          <p:spPr>
            <a:xfrm>
              <a:off x="10270633" y="6091922"/>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Relevanz für Akteure</a:t>
              </a:r>
            </a:p>
          </p:txBody>
        </p:sp>
        <p:sp>
          <p:nvSpPr>
            <p:cNvPr id="18" name="Textfeld 17">
              <a:extLst>
                <a:ext uri="{FF2B5EF4-FFF2-40B4-BE49-F238E27FC236}">
                  <a16:creationId xmlns:a16="http://schemas.microsoft.com/office/drawing/2014/main" id="{EFFE9F66-3DEB-6B6E-40B3-6662CA00AD18}"/>
                </a:ext>
              </a:extLst>
            </p:cNvPr>
            <p:cNvSpPr txBox="1"/>
            <p:nvPr/>
          </p:nvSpPr>
          <p:spPr>
            <a:xfrm>
              <a:off x="10062817" y="4846909"/>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20" name="Textfeld 19">
              <a:extLst>
                <a:ext uri="{FF2B5EF4-FFF2-40B4-BE49-F238E27FC236}">
                  <a16:creationId xmlns:a16="http://schemas.microsoft.com/office/drawing/2014/main" id="{53733F22-AD7D-6C4E-9612-629CCF8C38F6}"/>
                </a:ext>
              </a:extLst>
            </p:cNvPr>
            <p:cNvSpPr txBox="1"/>
            <p:nvPr/>
          </p:nvSpPr>
          <p:spPr>
            <a:xfrm>
              <a:off x="10095868" y="5330345"/>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mittel</a:t>
              </a:r>
            </a:p>
          </p:txBody>
        </p:sp>
        <p:sp>
          <p:nvSpPr>
            <p:cNvPr id="21" name="Textfeld 20">
              <a:extLst>
                <a:ext uri="{FF2B5EF4-FFF2-40B4-BE49-F238E27FC236}">
                  <a16:creationId xmlns:a16="http://schemas.microsoft.com/office/drawing/2014/main" id="{F9074B4B-23E8-C38B-247E-B89AFC446AB2}"/>
                </a:ext>
              </a:extLst>
            </p:cNvPr>
            <p:cNvSpPr txBox="1"/>
            <p:nvPr/>
          </p:nvSpPr>
          <p:spPr>
            <a:xfrm>
              <a:off x="10095868" y="5811060"/>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grpSp>
          <p:nvGrpSpPr>
            <p:cNvPr id="8" name="Gruppieren 7">
              <a:extLst>
                <a:ext uri="{FF2B5EF4-FFF2-40B4-BE49-F238E27FC236}">
                  <a16:creationId xmlns:a16="http://schemas.microsoft.com/office/drawing/2014/main" id="{DB6F82F8-47E0-6831-9A96-E4BCA6734E81}"/>
                </a:ext>
              </a:extLst>
            </p:cNvPr>
            <p:cNvGrpSpPr/>
            <p:nvPr/>
          </p:nvGrpSpPr>
          <p:grpSpPr>
            <a:xfrm>
              <a:off x="338019" y="1449388"/>
              <a:ext cx="10951655" cy="4919533"/>
              <a:chOff x="338019" y="1449388"/>
              <a:chExt cx="10951655" cy="4919533"/>
            </a:xfrm>
          </p:grpSpPr>
          <p:cxnSp>
            <p:nvCxnSpPr>
              <p:cNvPr id="54" name="Gerade Verbindung mit Pfeil 53">
                <a:extLst>
                  <a:ext uri="{FF2B5EF4-FFF2-40B4-BE49-F238E27FC236}">
                    <a16:creationId xmlns:a16="http://schemas.microsoft.com/office/drawing/2014/main" id="{C216823A-0DBB-7D9E-0755-A21FB1CDD2B8}"/>
                  </a:ext>
                </a:extLst>
              </p:cNvPr>
              <p:cNvCxnSpPr>
                <a:cxnSpLocks/>
              </p:cNvCxnSpPr>
              <p:nvPr/>
            </p:nvCxnSpPr>
            <p:spPr>
              <a:xfrm flipV="1">
                <a:off x="1056643" y="1449388"/>
                <a:ext cx="0" cy="4258893"/>
              </a:xfrm>
              <a:prstGeom prst="straightConnector1">
                <a:avLst/>
              </a:prstGeom>
              <a:noFill/>
              <a:ln w="31750" cap="flat" cmpd="sng" algn="ctr">
                <a:solidFill>
                  <a:sysClr val="window" lastClr="FFFFFF">
                    <a:lumMod val="50000"/>
                  </a:sysClr>
                </a:solidFill>
                <a:prstDash val="solid"/>
                <a:tailEnd type="triangle"/>
              </a:ln>
              <a:effectLst/>
            </p:spPr>
          </p:cxnSp>
          <p:cxnSp>
            <p:nvCxnSpPr>
              <p:cNvPr id="55" name="Gerade Verbindung mit Pfeil 54">
                <a:extLst>
                  <a:ext uri="{FF2B5EF4-FFF2-40B4-BE49-F238E27FC236}">
                    <a16:creationId xmlns:a16="http://schemas.microsoft.com/office/drawing/2014/main" id="{64A7A6B4-AA81-EEED-F0F6-7047E63D27B9}"/>
                  </a:ext>
                </a:extLst>
              </p:cNvPr>
              <p:cNvCxnSpPr>
                <a:cxnSpLocks/>
                <a:stCxn id="58" idx="0"/>
              </p:cNvCxnSpPr>
              <p:nvPr/>
            </p:nvCxnSpPr>
            <p:spPr>
              <a:xfrm flipV="1">
                <a:off x="697331" y="5410616"/>
                <a:ext cx="6989407" cy="17197"/>
              </a:xfrm>
              <a:prstGeom prst="straightConnector1">
                <a:avLst/>
              </a:prstGeom>
              <a:noFill/>
              <a:ln w="31750" cap="flat" cmpd="sng" algn="ctr">
                <a:solidFill>
                  <a:sysClr val="window" lastClr="FFFFFF">
                    <a:lumMod val="50000"/>
                  </a:sysClr>
                </a:solidFill>
                <a:prstDash val="solid"/>
                <a:tailEnd type="triangle"/>
              </a:ln>
              <a:effectLst/>
            </p:spPr>
          </p:cxnSp>
          <p:sp>
            <p:nvSpPr>
              <p:cNvPr id="56" name="Textfeld 55">
                <a:extLst>
                  <a:ext uri="{FF2B5EF4-FFF2-40B4-BE49-F238E27FC236}">
                    <a16:creationId xmlns:a16="http://schemas.microsoft.com/office/drawing/2014/main" id="{122930AC-0C2C-AD51-0954-C6C8ED535EC8}"/>
                  </a:ext>
                </a:extLst>
              </p:cNvPr>
              <p:cNvSpPr txBox="1"/>
              <p:nvPr/>
            </p:nvSpPr>
            <p:spPr>
              <a:xfrm>
                <a:off x="3144175" y="5468684"/>
                <a:ext cx="233523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Beeinflussbarkeit </a:t>
                </a:r>
              </a:p>
            </p:txBody>
          </p:sp>
          <p:sp>
            <p:nvSpPr>
              <p:cNvPr id="57" name="Textfeld 56">
                <a:extLst>
                  <a:ext uri="{FF2B5EF4-FFF2-40B4-BE49-F238E27FC236}">
                    <a16:creationId xmlns:a16="http://schemas.microsoft.com/office/drawing/2014/main" id="{480F9AFF-5D89-4C0B-0AF2-3013B90F9DBE}"/>
                  </a:ext>
                </a:extLst>
              </p:cNvPr>
              <p:cNvSpPr txBox="1"/>
              <p:nvPr/>
            </p:nvSpPr>
            <p:spPr>
              <a:xfrm rot="16200000">
                <a:off x="-365367" y="3842635"/>
                <a:ext cx="2335237" cy="276999"/>
              </a:xfrm>
              <a:prstGeom prst="rect">
                <a:avLst/>
              </a:prstGeom>
              <a:noFill/>
            </p:spPr>
            <p:txBody>
              <a:bodyPr wrap="square" rtlCol="0">
                <a:spAutoFit/>
              </a:bodyPr>
              <a:lstStyle>
                <a:defPPr>
                  <a:defRPr lang="de-DE"/>
                </a:defPPr>
                <a:lvl1pPr marR="0" lvl="0" indent="0" algn="ctr" fontAlgn="base">
                  <a:lnSpc>
                    <a:spcPct val="100000"/>
                  </a:lnSpc>
                  <a:spcBef>
                    <a:spcPct val="0"/>
                  </a:spcBef>
                  <a:spcAft>
                    <a:spcPct val="0"/>
                  </a:spcAft>
                  <a:buClrTx/>
                  <a:buSzTx/>
                  <a:buFontTx/>
                  <a:buNone/>
                  <a:tabLst/>
                  <a:defRPr kumimoji="0" sz="1200" b="0" i="0" u="none" strike="noStrike" kern="0" cap="none" spc="0" normalizeH="0" baseline="0">
                    <a:ln>
                      <a:noFill/>
                    </a:ln>
                    <a:solidFill>
                      <a:prstClr val="black"/>
                    </a:solidFill>
                    <a:effectLst/>
                    <a:uLnTx/>
                    <a:uFillTx/>
                    <a:ea typeface="Droid Sans" panose="020B0606030804020204" pitchFamily="34" charset="0"/>
                    <a:cs typeface="Droid Sans" panose="020B0606030804020204" pitchFamily="34" charset="0"/>
                  </a:defRPr>
                </a:lvl1pPr>
              </a:lstStyle>
              <a:p>
                <a:r>
                  <a:rPr lang="de-DE" dirty="0"/>
                  <a:t>Quantität der Emissionen</a:t>
                </a:r>
              </a:p>
            </p:txBody>
          </p:sp>
          <p:sp>
            <p:nvSpPr>
              <p:cNvPr id="58" name="Textfeld 57">
                <a:extLst>
                  <a:ext uri="{FF2B5EF4-FFF2-40B4-BE49-F238E27FC236}">
                    <a16:creationId xmlns:a16="http://schemas.microsoft.com/office/drawing/2014/main" id="{EC855F6C-16DD-97E5-3C96-70D9B0C38C5D}"/>
                  </a:ext>
                </a:extLst>
              </p:cNvPr>
              <p:cNvSpPr txBox="1"/>
              <p:nvPr/>
            </p:nvSpPr>
            <p:spPr>
              <a:xfrm>
                <a:off x="338019" y="5427813"/>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sp>
            <p:nvSpPr>
              <p:cNvPr id="59" name="Textfeld 58">
                <a:extLst>
                  <a:ext uri="{FF2B5EF4-FFF2-40B4-BE49-F238E27FC236}">
                    <a16:creationId xmlns:a16="http://schemas.microsoft.com/office/drawing/2014/main" id="{715A5655-0B5A-2E2B-5788-3B89A8B2ED47}"/>
                  </a:ext>
                </a:extLst>
              </p:cNvPr>
              <p:cNvSpPr txBox="1"/>
              <p:nvPr/>
            </p:nvSpPr>
            <p:spPr>
              <a:xfrm>
                <a:off x="338019" y="2254285"/>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60" name="Textfeld 59">
                <a:extLst>
                  <a:ext uri="{FF2B5EF4-FFF2-40B4-BE49-F238E27FC236}">
                    <a16:creationId xmlns:a16="http://schemas.microsoft.com/office/drawing/2014/main" id="{6857B277-3564-33C7-6410-338392E2F89E}"/>
                  </a:ext>
                </a:extLst>
              </p:cNvPr>
              <p:cNvSpPr txBox="1"/>
              <p:nvPr/>
            </p:nvSpPr>
            <p:spPr>
              <a:xfrm>
                <a:off x="6959961" y="5427813"/>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61" name="Textfeld 60">
                <a:extLst>
                  <a:ext uri="{FF2B5EF4-FFF2-40B4-BE49-F238E27FC236}">
                    <a16:creationId xmlns:a16="http://schemas.microsoft.com/office/drawing/2014/main" id="{3A168EE1-A891-0984-193C-371E8D2435A2}"/>
                  </a:ext>
                </a:extLst>
              </p:cNvPr>
              <p:cNvSpPr txBox="1"/>
              <p:nvPr/>
            </p:nvSpPr>
            <p:spPr>
              <a:xfrm>
                <a:off x="7996180" y="6091922"/>
                <a:ext cx="233523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Datenverfügbarkeit</a:t>
                </a:r>
              </a:p>
            </p:txBody>
          </p:sp>
          <p:sp>
            <p:nvSpPr>
              <p:cNvPr id="62" name="Textfeld 61">
                <a:extLst>
                  <a:ext uri="{FF2B5EF4-FFF2-40B4-BE49-F238E27FC236}">
                    <a16:creationId xmlns:a16="http://schemas.microsoft.com/office/drawing/2014/main" id="{5B566CDE-A4A2-23AD-6010-D1EEA51250D9}"/>
                  </a:ext>
                </a:extLst>
              </p:cNvPr>
              <p:cNvSpPr txBox="1"/>
              <p:nvPr/>
            </p:nvSpPr>
            <p:spPr>
              <a:xfrm>
                <a:off x="8809447" y="5661745"/>
                <a:ext cx="713664" cy="276999"/>
              </a:xfrm>
              <a:prstGeom prst="rect">
                <a:avLst/>
              </a:prstGeom>
              <a:solidFill>
                <a:srgbClr val="F8692B"/>
              </a:solid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sp>
            <p:nvSpPr>
              <p:cNvPr id="63" name="Textfeld 62">
                <a:extLst>
                  <a:ext uri="{FF2B5EF4-FFF2-40B4-BE49-F238E27FC236}">
                    <a16:creationId xmlns:a16="http://schemas.microsoft.com/office/drawing/2014/main" id="{F8B22731-2819-CB83-7207-88EA4F440E4B}"/>
                  </a:ext>
                </a:extLst>
              </p:cNvPr>
              <p:cNvSpPr txBox="1"/>
              <p:nvPr/>
            </p:nvSpPr>
            <p:spPr>
              <a:xfrm>
                <a:off x="8804487" y="4706676"/>
                <a:ext cx="718624" cy="280468"/>
              </a:xfrm>
              <a:prstGeom prst="rect">
                <a:avLst/>
              </a:prstGeom>
              <a:solidFill>
                <a:srgbClr val="97C120"/>
              </a:solidFill>
              <a:ln w="12700" cap="flat" cmpd="sng" algn="ctr">
                <a:noFill/>
                <a:prstDash val="solid"/>
              </a:ln>
              <a:effectLst>
                <a:outerShdw blurRad="50800" dist="38100" dir="2700000" algn="tl" rotWithShape="0">
                  <a:prstClr val="black">
                    <a:alpha val="40000"/>
                  </a:prstClr>
                </a:outerShdw>
              </a:effectLst>
            </p:spPr>
            <p:txBody>
              <a:bodyPr rtlCol="0" anchor="ct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hoch</a:t>
                </a:r>
              </a:p>
            </p:txBody>
          </p:sp>
          <p:sp>
            <p:nvSpPr>
              <p:cNvPr id="64" name="Textfeld 63">
                <a:extLst>
                  <a:ext uri="{FF2B5EF4-FFF2-40B4-BE49-F238E27FC236}">
                    <a16:creationId xmlns:a16="http://schemas.microsoft.com/office/drawing/2014/main" id="{B15959D8-881C-8592-587B-29144F3A7C47}"/>
                  </a:ext>
                </a:extLst>
              </p:cNvPr>
              <p:cNvSpPr txBox="1"/>
              <p:nvPr/>
            </p:nvSpPr>
            <p:spPr>
              <a:xfrm>
                <a:off x="8804487" y="5207753"/>
                <a:ext cx="718624" cy="280468"/>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mittel</a:t>
                </a:r>
              </a:p>
            </p:txBody>
          </p:sp>
          <p:sp>
            <p:nvSpPr>
              <p:cNvPr id="65" name="Textfeld 64">
                <a:extLst>
                  <a:ext uri="{FF2B5EF4-FFF2-40B4-BE49-F238E27FC236}">
                    <a16:creationId xmlns:a16="http://schemas.microsoft.com/office/drawing/2014/main" id="{90508290-2FD0-9461-5898-278297532ACE}"/>
                  </a:ext>
                </a:extLst>
              </p:cNvPr>
              <p:cNvSpPr txBox="1"/>
              <p:nvPr/>
            </p:nvSpPr>
            <p:spPr>
              <a:xfrm>
                <a:off x="9866544" y="6091922"/>
                <a:ext cx="65208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Scope</a:t>
                </a:r>
              </a:p>
            </p:txBody>
          </p:sp>
          <p:sp>
            <p:nvSpPr>
              <p:cNvPr id="99" name="Ellipse 98">
                <a:extLst>
                  <a:ext uri="{FF2B5EF4-FFF2-40B4-BE49-F238E27FC236}">
                    <a16:creationId xmlns:a16="http://schemas.microsoft.com/office/drawing/2014/main" id="{D3BE06AE-D198-8A1F-23A5-4ADDB16048D5}"/>
                  </a:ext>
                </a:extLst>
              </p:cNvPr>
              <p:cNvSpPr/>
              <p:nvPr/>
            </p:nvSpPr>
            <p:spPr>
              <a:xfrm>
                <a:off x="9974538" y="513502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2</a:t>
                </a:r>
              </a:p>
            </p:txBody>
          </p:sp>
          <p:sp>
            <p:nvSpPr>
              <p:cNvPr id="100" name="Ellipse 99">
                <a:extLst>
                  <a:ext uri="{FF2B5EF4-FFF2-40B4-BE49-F238E27FC236}">
                    <a16:creationId xmlns:a16="http://schemas.microsoft.com/office/drawing/2014/main" id="{0B4EB5B8-53FC-3552-25A5-7D215BFDB10B}"/>
                  </a:ext>
                </a:extLst>
              </p:cNvPr>
              <p:cNvSpPr/>
              <p:nvPr/>
            </p:nvSpPr>
            <p:spPr>
              <a:xfrm>
                <a:off x="9974538" y="467101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sp>
            <p:nvSpPr>
              <p:cNvPr id="101" name="Ellipse 100">
                <a:extLst>
                  <a:ext uri="{FF2B5EF4-FFF2-40B4-BE49-F238E27FC236}">
                    <a16:creationId xmlns:a16="http://schemas.microsoft.com/office/drawing/2014/main" id="{DDB34C80-DF13-513F-8CAC-DE7946144125}"/>
                  </a:ext>
                </a:extLst>
              </p:cNvPr>
              <p:cNvSpPr/>
              <p:nvPr/>
            </p:nvSpPr>
            <p:spPr>
              <a:xfrm>
                <a:off x="9974538" y="559903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nvGrpSpPr>
              <p:cNvPr id="111" name="Gruppieren 110">
                <a:extLst>
                  <a:ext uri="{FF2B5EF4-FFF2-40B4-BE49-F238E27FC236}">
                    <a16:creationId xmlns:a16="http://schemas.microsoft.com/office/drawing/2014/main" id="{FDF2224D-2C43-474E-5A27-D78725FE4380}"/>
                  </a:ext>
                </a:extLst>
              </p:cNvPr>
              <p:cNvGrpSpPr/>
              <p:nvPr/>
            </p:nvGrpSpPr>
            <p:grpSpPr>
              <a:xfrm>
                <a:off x="5040185" y="3430766"/>
                <a:ext cx="1523230" cy="351787"/>
                <a:chOff x="8367823" y="4920153"/>
                <a:chExt cx="1523230" cy="351787"/>
              </a:xfrm>
            </p:grpSpPr>
            <p:sp>
              <p:nvSpPr>
                <p:cNvPr id="109" name="Textfeld 108">
                  <a:extLst>
                    <a:ext uri="{FF2B5EF4-FFF2-40B4-BE49-F238E27FC236}">
                      <a16:creationId xmlns:a16="http://schemas.microsoft.com/office/drawing/2014/main" id="{4F2CDA9D-7EAD-544F-21CB-FA9B9FC69F43}"/>
                    </a:ext>
                  </a:extLst>
                </p:cNvPr>
                <p:cNvSpPr txBox="1"/>
                <p:nvPr/>
              </p:nvSpPr>
              <p:spPr>
                <a:xfrm>
                  <a:off x="8367823" y="4968636"/>
                  <a:ext cx="1261411" cy="288000"/>
                </a:xfrm>
                <a:prstGeom prst="rect">
                  <a:avLst/>
                </a:prstGeom>
                <a:solidFill>
                  <a:srgbClr val="97C120"/>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Strom Gebäude</a:t>
                  </a:r>
                </a:p>
              </p:txBody>
            </p:sp>
            <p:sp>
              <p:nvSpPr>
                <p:cNvPr id="110" name="Ellipse 109">
                  <a:extLst>
                    <a:ext uri="{FF2B5EF4-FFF2-40B4-BE49-F238E27FC236}">
                      <a16:creationId xmlns:a16="http://schemas.microsoft.com/office/drawing/2014/main" id="{465CE353-77F7-71C6-F71B-695B57A64137}"/>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2</a:t>
                  </a:r>
                </a:p>
              </p:txBody>
            </p:sp>
          </p:grpSp>
          <p:grpSp>
            <p:nvGrpSpPr>
              <p:cNvPr id="112" name="Gruppieren 111">
                <a:extLst>
                  <a:ext uri="{FF2B5EF4-FFF2-40B4-BE49-F238E27FC236}">
                    <a16:creationId xmlns:a16="http://schemas.microsoft.com/office/drawing/2014/main" id="{A7826EE0-410D-4F39-1A9F-79843368D989}"/>
                  </a:ext>
                </a:extLst>
              </p:cNvPr>
              <p:cNvGrpSpPr/>
              <p:nvPr/>
            </p:nvGrpSpPr>
            <p:grpSpPr>
              <a:xfrm>
                <a:off x="6097059" y="2178173"/>
                <a:ext cx="1523230" cy="351787"/>
                <a:chOff x="8367823" y="4920153"/>
                <a:chExt cx="1523230" cy="351787"/>
              </a:xfrm>
            </p:grpSpPr>
            <p:sp>
              <p:nvSpPr>
                <p:cNvPr id="113" name="Textfeld 112">
                  <a:extLst>
                    <a:ext uri="{FF2B5EF4-FFF2-40B4-BE49-F238E27FC236}">
                      <a16:creationId xmlns:a16="http://schemas.microsoft.com/office/drawing/2014/main" id="{54BEEB56-1DF5-FCD1-34BF-B9768C1D806B}"/>
                    </a:ext>
                  </a:extLst>
                </p:cNvPr>
                <p:cNvSpPr txBox="1"/>
                <p:nvPr/>
              </p:nvSpPr>
              <p:spPr>
                <a:xfrm>
                  <a:off x="8367823" y="4968636"/>
                  <a:ext cx="1261411" cy="288000"/>
                </a:xfrm>
                <a:prstGeom prst="rect">
                  <a:avLst/>
                </a:prstGeom>
                <a:solidFill>
                  <a:srgbClr val="97C120"/>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Wärme Gebäude</a:t>
                  </a:r>
                </a:p>
              </p:txBody>
            </p:sp>
            <p:sp>
              <p:nvSpPr>
                <p:cNvPr id="114" name="Ellipse 113">
                  <a:extLst>
                    <a:ext uri="{FF2B5EF4-FFF2-40B4-BE49-F238E27FC236}">
                      <a16:creationId xmlns:a16="http://schemas.microsoft.com/office/drawing/2014/main" id="{47045F51-93C7-707F-72FE-5C6394ED32AE}"/>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grpSp>
          <p:grpSp>
            <p:nvGrpSpPr>
              <p:cNvPr id="115" name="Gruppieren 114">
                <a:extLst>
                  <a:ext uri="{FF2B5EF4-FFF2-40B4-BE49-F238E27FC236}">
                    <a16:creationId xmlns:a16="http://schemas.microsoft.com/office/drawing/2014/main" id="{B8036E67-E280-A395-25EA-E1CD628A97D6}"/>
                  </a:ext>
                </a:extLst>
              </p:cNvPr>
              <p:cNvGrpSpPr/>
              <p:nvPr/>
            </p:nvGrpSpPr>
            <p:grpSpPr>
              <a:xfrm>
                <a:off x="1106275" y="3063008"/>
                <a:ext cx="1523230" cy="351787"/>
                <a:chOff x="8367823" y="4920153"/>
                <a:chExt cx="1523230" cy="351787"/>
              </a:xfrm>
            </p:grpSpPr>
            <p:sp>
              <p:nvSpPr>
                <p:cNvPr id="116" name="Textfeld 115">
                  <a:extLst>
                    <a:ext uri="{FF2B5EF4-FFF2-40B4-BE49-F238E27FC236}">
                      <a16:creationId xmlns:a16="http://schemas.microsoft.com/office/drawing/2014/main" id="{473C58B6-863F-132B-3632-543BADC0EAE0}"/>
                    </a:ext>
                  </a:extLst>
                </p:cNvPr>
                <p:cNvSpPr txBox="1"/>
                <p:nvPr/>
              </p:nvSpPr>
              <p:spPr>
                <a:xfrm>
                  <a:off x="8367823" y="4968636"/>
                  <a:ext cx="1261411" cy="288000"/>
                </a:xfrm>
                <a:prstGeom prst="rect">
                  <a:avLst/>
                </a:prstGeom>
                <a:solidFill>
                  <a:srgbClr val="F8692B"/>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Arbeitswege</a:t>
                  </a:r>
                </a:p>
              </p:txBody>
            </p:sp>
            <p:sp>
              <p:nvSpPr>
                <p:cNvPr id="117" name="Ellipse 116">
                  <a:extLst>
                    <a:ext uri="{FF2B5EF4-FFF2-40B4-BE49-F238E27FC236}">
                      <a16:creationId xmlns:a16="http://schemas.microsoft.com/office/drawing/2014/main" id="{03C6766C-010B-1BFB-20F3-29687B444DCE}"/>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118" name="Gruppieren 117">
                <a:extLst>
                  <a:ext uri="{FF2B5EF4-FFF2-40B4-BE49-F238E27FC236}">
                    <a16:creationId xmlns:a16="http://schemas.microsoft.com/office/drawing/2014/main" id="{71F2BAA0-6D29-05E4-5210-BD70BDC360D7}"/>
                  </a:ext>
                </a:extLst>
              </p:cNvPr>
              <p:cNvGrpSpPr/>
              <p:nvPr/>
            </p:nvGrpSpPr>
            <p:grpSpPr>
              <a:xfrm>
                <a:off x="6076390" y="4034622"/>
                <a:ext cx="1523230" cy="351787"/>
                <a:chOff x="8367823" y="4920153"/>
                <a:chExt cx="1523230" cy="351787"/>
              </a:xfrm>
            </p:grpSpPr>
            <p:sp>
              <p:nvSpPr>
                <p:cNvPr id="119" name="Textfeld 118">
                  <a:extLst>
                    <a:ext uri="{FF2B5EF4-FFF2-40B4-BE49-F238E27FC236}">
                      <a16:creationId xmlns:a16="http://schemas.microsoft.com/office/drawing/2014/main" id="{B87C7164-83B6-F052-6A59-5F2B3C97D980}"/>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Fuhrpark</a:t>
                  </a:r>
                </a:p>
              </p:txBody>
            </p:sp>
            <p:sp>
              <p:nvSpPr>
                <p:cNvPr id="120" name="Ellipse 119">
                  <a:extLst>
                    <a:ext uri="{FF2B5EF4-FFF2-40B4-BE49-F238E27FC236}">
                      <a16:creationId xmlns:a16="http://schemas.microsoft.com/office/drawing/2014/main" id="{288D173D-6A31-F16A-B017-E58AD5472870}"/>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grpSp>
          <p:grpSp>
            <p:nvGrpSpPr>
              <p:cNvPr id="121" name="Gruppieren 120">
                <a:extLst>
                  <a:ext uri="{FF2B5EF4-FFF2-40B4-BE49-F238E27FC236}">
                    <a16:creationId xmlns:a16="http://schemas.microsoft.com/office/drawing/2014/main" id="{7C256307-D713-F12D-8C71-7A4A7E9010E0}"/>
                  </a:ext>
                </a:extLst>
              </p:cNvPr>
              <p:cNvGrpSpPr/>
              <p:nvPr/>
            </p:nvGrpSpPr>
            <p:grpSpPr>
              <a:xfrm>
                <a:off x="3359258" y="4846936"/>
                <a:ext cx="1523230" cy="351787"/>
                <a:chOff x="8367823" y="4920153"/>
                <a:chExt cx="1523230" cy="351787"/>
              </a:xfrm>
            </p:grpSpPr>
            <p:sp>
              <p:nvSpPr>
                <p:cNvPr id="122" name="Textfeld 121">
                  <a:extLst>
                    <a:ext uri="{FF2B5EF4-FFF2-40B4-BE49-F238E27FC236}">
                      <a16:creationId xmlns:a16="http://schemas.microsoft.com/office/drawing/2014/main" id="{055B60F9-5EAE-3E1C-0D57-C4DC3C9054B3}"/>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Dienstreisen</a:t>
                  </a:r>
                </a:p>
              </p:txBody>
            </p:sp>
            <p:sp>
              <p:nvSpPr>
                <p:cNvPr id="123" name="Ellipse 122">
                  <a:extLst>
                    <a:ext uri="{FF2B5EF4-FFF2-40B4-BE49-F238E27FC236}">
                      <a16:creationId xmlns:a16="http://schemas.microsoft.com/office/drawing/2014/main" id="{D5F843CF-F24C-4B31-C4E7-590F01B83DB8}"/>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124" name="Gruppieren 123">
                <a:extLst>
                  <a:ext uri="{FF2B5EF4-FFF2-40B4-BE49-F238E27FC236}">
                    <a16:creationId xmlns:a16="http://schemas.microsoft.com/office/drawing/2014/main" id="{89AB6C81-E641-C828-715D-EDDC5F85AEBC}"/>
                  </a:ext>
                </a:extLst>
              </p:cNvPr>
              <p:cNvGrpSpPr/>
              <p:nvPr/>
            </p:nvGrpSpPr>
            <p:grpSpPr>
              <a:xfrm>
                <a:off x="1508071" y="4845989"/>
                <a:ext cx="1523230" cy="351787"/>
                <a:chOff x="8367823" y="4920153"/>
                <a:chExt cx="1523230" cy="351787"/>
              </a:xfrm>
            </p:grpSpPr>
            <p:sp>
              <p:nvSpPr>
                <p:cNvPr id="125" name="Textfeld 124">
                  <a:extLst>
                    <a:ext uri="{FF2B5EF4-FFF2-40B4-BE49-F238E27FC236}">
                      <a16:creationId xmlns:a16="http://schemas.microsoft.com/office/drawing/2014/main" id="{471745A1-A0DE-6DB8-BEC2-FF6CA98E6C1A}"/>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Abfall</a:t>
                  </a:r>
                </a:p>
              </p:txBody>
            </p:sp>
            <p:sp>
              <p:nvSpPr>
                <p:cNvPr id="126" name="Ellipse 125">
                  <a:extLst>
                    <a:ext uri="{FF2B5EF4-FFF2-40B4-BE49-F238E27FC236}">
                      <a16:creationId xmlns:a16="http://schemas.microsoft.com/office/drawing/2014/main" id="{289A41B6-DADC-8922-D09B-104DA56388AD}"/>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4" name="Gruppieren 3">
                <a:extLst>
                  <a:ext uri="{FF2B5EF4-FFF2-40B4-BE49-F238E27FC236}">
                    <a16:creationId xmlns:a16="http://schemas.microsoft.com/office/drawing/2014/main" id="{FFA67832-2B59-4048-05B1-217E63349C84}"/>
                  </a:ext>
                </a:extLst>
              </p:cNvPr>
              <p:cNvGrpSpPr/>
              <p:nvPr/>
            </p:nvGrpSpPr>
            <p:grpSpPr>
              <a:xfrm>
                <a:off x="2742570" y="3702450"/>
                <a:ext cx="1523230" cy="351787"/>
                <a:chOff x="8367823" y="4920153"/>
                <a:chExt cx="1523230" cy="351787"/>
              </a:xfrm>
            </p:grpSpPr>
            <p:sp>
              <p:nvSpPr>
                <p:cNvPr id="5" name="Textfeld 4">
                  <a:extLst>
                    <a:ext uri="{FF2B5EF4-FFF2-40B4-BE49-F238E27FC236}">
                      <a16:creationId xmlns:a16="http://schemas.microsoft.com/office/drawing/2014/main" id="{31CF6C97-688A-A247-B228-562F2FEEF499}"/>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Beschaffung</a:t>
                  </a:r>
                </a:p>
              </p:txBody>
            </p:sp>
            <p:sp>
              <p:nvSpPr>
                <p:cNvPr id="6" name="Ellipse 5">
                  <a:extLst>
                    <a:ext uri="{FF2B5EF4-FFF2-40B4-BE49-F238E27FC236}">
                      <a16:creationId xmlns:a16="http://schemas.microsoft.com/office/drawing/2014/main" id="{A37582C4-786A-24AD-A969-415E3C625915}"/>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pic>
            <p:nvPicPr>
              <p:cNvPr id="9" name="Grafik 8" descr="Kennzeichen mit einfarbiger Füllung">
                <a:extLst>
                  <a:ext uri="{FF2B5EF4-FFF2-40B4-BE49-F238E27FC236}">
                    <a16:creationId xmlns:a16="http://schemas.microsoft.com/office/drawing/2014/main" id="{E8FD5845-30FF-F16C-41AD-AF1D8BE0C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3516">
                <a:off x="10839195" y="5655452"/>
                <a:ext cx="427691" cy="427691"/>
              </a:xfrm>
              <a:prstGeom prst="rect">
                <a:avLst/>
              </a:prstGeom>
            </p:spPr>
          </p:pic>
          <p:pic>
            <p:nvPicPr>
              <p:cNvPr id="10" name="Grafik 9" descr="Kennzeichen mit einfarbiger Füllung">
                <a:extLst>
                  <a:ext uri="{FF2B5EF4-FFF2-40B4-BE49-F238E27FC236}">
                    <a16:creationId xmlns:a16="http://schemas.microsoft.com/office/drawing/2014/main" id="{E7601F72-ABB5-8AAC-1966-3700588DF6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10839195" y="5157445"/>
                <a:ext cx="427691" cy="427691"/>
              </a:xfrm>
              <a:prstGeom prst="rect">
                <a:avLst/>
              </a:prstGeom>
            </p:spPr>
          </p:pic>
          <p:grpSp>
            <p:nvGrpSpPr>
              <p:cNvPr id="17" name="Gruppieren 16">
                <a:extLst>
                  <a:ext uri="{FF2B5EF4-FFF2-40B4-BE49-F238E27FC236}">
                    <a16:creationId xmlns:a16="http://schemas.microsoft.com/office/drawing/2014/main" id="{3797F617-83FA-7592-399E-C3A6DBF7817C}"/>
                  </a:ext>
                </a:extLst>
              </p:cNvPr>
              <p:cNvGrpSpPr/>
              <p:nvPr/>
            </p:nvGrpSpPr>
            <p:grpSpPr>
              <a:xfrm>
                <a:off x="10870316" y="4668024"/>
                <a:ext cx="419358" cy="420317"/>
                <a:chOff x="9429849" y="2340403"/>
                <a:chExt cx="1132695" cy="1132695"/>
              </a:xfrm>
            </p:grpSpPr>
            <p:pic>
              <p:nvPicPr>
                <p:cNvPr id="11" name="Grafik 10" descr="Kennzeichen mit einfarbiger Füllung">
                  <a:extLst>
                    <a:ext uri="{FF2B5EF4-FFF2-40B4-BE49-F238E27FC236}">
                      <a16:creationId xmlns:a16="http://schemas.microsoft.com/office/drawing/2014/main" id="{DD3A1F96-18F1-96BD-33D1-A279965134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16" name="Grafik 15" descr="Stern mit einfarbiger Füllung">
                  <a:extLst>
                    <a:ext uri="{FF2B5EF4-FFF2-40B4-BE49-F238E27FC236}">
                      <a16:creationId xmlns:a16="http://schemas.microsoft.com/office/drawing/2014/main" id="{2A1DA47D-F137-9F93-6830-DCA88864FD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nvGrpSpPr>
              <p:cNvPr id="22" name="Gruppieren 21">
                <a:extLst>
                  <a:ext uri="{FF2B5EF4-FFF2-40B4-BE49-F238E27FC236}">
                    <a16:creationId xmlns:a16="http://schemas.microsoft.com/office/drawing/2014/main" id="{EB55B716-3485-F317-77F5-D33DC6607A1F}"/>
                  </a:ext>
                </a:extLst>
              </p:cNvPr>
              <p:cNvGrpSpPr/>
              <p:nvPr/>
            </p:nvGrpSpPr>
            <p:grpSpPr>
              <a:xfrm>
                <a:off x="2393995" y="2811077"/>
                <a:ext cx="419358" cy="420317"/>
                <a:chOff x="9429849" y="2340403"/>
                <a:chExt cx="1132695" cy="1132695"/>
              </a:xfrm>
            </p:grpSpPr>
            <p:pic>
              <p:nvPicPr>
                <p:cNvPr id="23" name="Grafik 22" descr="Kennzeichen mit einfarbiger Füllung">
                  <a:extLst>
                    <a:ext uri="{FF2B5EF4-FFF2-40B4-BE49-F238E27FC236}">
                      <a16:creationId xmlns:a16="http://schemas.microsoft.com/office/drawing/2014/main" id="{CF4CA0CD-97E6-CF11-1682-20A9449D5F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24" name="Grafik 23" descr="Stern mit einfarbiger Füllung">
                  <a:extLst>
                    <a:ext uri="{FF2B5EF4-FFF2-40B4-BE49-F238E27FC236}">
                      <a16:creationId xmlns:a16="http://schemas.microsoft.com/office/drawing/2014/main" id="{8DA8228B-B890-BD9E-A459-E44D480F02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nvGrpSpPr>
              <p:cNvPr id="25" name="Gruppieren 24">
                <a:extLst>
                  <a:ext uri="{FF2B5EF4-FFF2-40B4-BE49-F238E27FC236}">
                    <a16:creationId xmlns:a16="http://schemas.microsoft.com/office/drawing/2014/main" id="{B580E260-F5A6-D410-D784-BC3280B2909A}"/>
                  </a:ext>
                </a:extLst>
              </p:cNvPr>
              <p:cNvGrpSpPr/>
              <p:nvPr/>
            </p:nvGrpSpPr>
            <p:grpSpPr>
              <a:xfrm>
                <a:off x="4654459" y="4612292"/>
                <a:ext cx="419358" cy="420317"/>
                <a:chOff x="9429849" y="2340403"/>
                <a:chExt cx="1132695" cy="1132695"/>
              </a:xfrm>
            </p:grpSpPr>
            <p:pic>
              <p:nvPicPr>
                <p:cNvPr id="26" name="Grafik 25" descr="Kennzeichen mit einfarbiger Füllung">
                  <a:extLst>
                    <a:ext uri="{FF2B5EF4-FFF2-40B4-BE49-F238E27FC236}">
                      <a16:creationId xmlns:a16="http://schemas.microsoft.com/office/drawing/2014/main" id="{0C9F42AF-4456-9956-AABF-7F0463CF3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27" name="Grafik 26" descr="Stern mit einfarbiger Füllung">
                  <a:extLst>
                    <a:ext uri="{FF2B5EF4-FFF2-40B4-BE49-F238E27FC236}">
                      <a16:creationId xmlns:a16="http://schemas.microsoft.com/office/drawing/2014/main" id="{55C89E8C-BD76-87A5-6E68-DFF7F6B10E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pic>
            <p:nvPicPr>
              <p:cNvPr id="28" name="Grafik 27" descr="Kennzeichen mit einfarbiger Füllung">
                <a:extLst>
                  <a:ext uri="{FF2B5EF4-FFF2-40B4-BE49-F238E27FC236}">
                    <a16:creationId xmlns:a16="http://schemas.microsoft.com/office/drawing/2014/main" id="{95C7C20D-6E37-E65D-4769-0F920A401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6349570" y="3157467"/>
                <a:ext cx="427691" cy="427691"/>
              </a:xfrm>
              <a:prstGeom prst="rect">
                <a:avLst/>
              </a:prstGeom>
            </p:spPr>
          </p:pic>
          <p:pic>
            <p:nvPicPr>
              <p:cNvPr id="29" name="Grafik 28" descr="Kennzeichen mit einfarbiger Füllung">
                <a:extLst>
                  <a:ext uri="{FF2B5EF4-FFF2-40B4-BE49-F238E27FC236}">
                    <a16:creationId xmlns:a16="http://schemas.microsoft.com/office/drawing/2014/main" id="{FEC48597-BC20-0C3F-0501-BE1F4D9FC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3516">
                <a:off x="2817456" y="4593299"/>
                <a:ext cx="427691" cy="427691"/>
              </a:xfrm>
              <a:prstGeom prst="rect">
                <a:avLst/>
              </a:prstGeom>
            </p:spPr>
          </p:pic>
          <p:pic>
            <p:nvPicPr>
              <p:cNvPr id="32" name="Grafik 31" descr="Kennzeichen mit einfarbiger Füllung">
                <a:extLst>
                  <a:ext uri="{FF2B5EF4-FFF2-40B4-BE49-F238E27FC236}">
                    <a16:creationId xmlns:a16="http://schemas.microsoft.com/office/drawing/2014/main" id="{233EA5C4-5B02-2144-18E9-5AB564AA80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7398544" y="3778619"/>
                <a:ext cx="427691" cy="427691"/>
              </a:xfrm>
              <a:prstGeom prst="rect">
                <a:avLst/>
              </a:prstGeom>
            </p:spPr>
          </p:pic>
          <p:pic>
            <p:nvPicPr>
              <p:cNvPr id="33" name="Grafik 32" descr="Kennzeichen mit einfarbiger Füllung">
                <a:extLst>
                  <a:ext uri="{FF2B5EF4-FFF2-40B4-BE49-F238E27FC236}">
                    <a16:creationId xmlns:a16="http://schemas.microsoft.com/office/drawing/2014/main" id="{66D6765B-7793-7146-C297-281F555DFF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4074766" y="3439509"/>
                <a:ext cx="427691" cy="427691"/>
              </a:xfrm>
              <a:prstGeom prst="rect">
                <a:avLst/>
              </a:prstGeom>
            </p:spPr>
          </p:pic>
          <p:grpSp>
            <p:nvGrpSpPr>
              <p:cNvPr id="34" name="Gruppieren 33">
                <a:extLst>
                  <a:ext uri="{FF2B5EF4-FFF2-40B4-BE49-F238E27FC236}">
                    <a16:creationId xmlns:a16="http://schemas.microsoft.com/office/drawing/2014/main" id="{BFF5254D-A01C-9D6C-ACF2-0AA8D234EBA6}"/>
                  </a:ext>
                </a:extLst>
              </p:cNvPr>
              <p:cNvGrpSpPr/>
              <p:nvPr/>
            </p:nvGrpSpPr>
            <p:grpSpPr>
              <a:xfrm>
                <a:off x="7402710" y="1915557"/>
                <a:ext cx="419358" cy="420317"/>
                <a:chOff x="9429849" y="2340403"/>
                <a:chExt cx="1132695" cy="1132695"/>
              </a:xfrm>
            </p:grpSpPr>
            <p:pic>
              <p:nvPicPr>
                <p:cNvPr id="35" name="Grafik 34" descr="Kennzeichen mit einfarbiger Füllung">
                  <a:extLst>
                    <a:ext uri="{FF2B5EF4-FFF2-40B4-BE49-F238E27FC236}">
                      <a16:creationId xmlns:a16="http://schemas.microsoft.com/office/drawing/2014/main" id="{14829E83-856A-29D5-BF3B-DC06A4D5D8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36" name="Grafik 35" descr="Stern mit einfarbiger Füllung">
                  <a:extLst>
                    <a:ext uri="{FF2B5EF4-FFF2-40B4-BE49-F238E27FC236}">
                      <a16:creationId xmlns:a16="http://schemas.microsoft.com/office/drawing/2014/main" id="{63F035C0-B3FC-5F55-5938-A1A8786D22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grpSp>
    </p:spTree>
    <p:extLst>
      <p:ext uri="{BB962C8B-B14F-4D97-AF65-F5344CB8AC3E}">
        <p14:creationId xmlns:p14="http://schemas.microsoft.com/office/powerpoint/2010/main" val="151682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Exemplarische Darstellung </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14</a:t>
            </a:fld>
            <a:endParaRPr lang="de-DE" dirty="0"/>
          </a:p>
        </p:txBody>
      </p:sp>
      <mc:AlternateContent xmlns:mc="http://schemas.openxmlformats.org/markup-compatibility/2006" xmlns:cx1="http://schemas.microsoft.com/office/drawing/2015/9/8/chartex">
        <mc:Choice Requires="cx1">
          <p:graphicFrame>
            <p:nvGraphicFramePr>
              <p:cNvPr id="9" name="Diagramm 8">
                <a:extLst>
                  <a:ext uri="{FF2B5EF4-FFF2-40B4-BE49-F238E27FC236}">
                    <a16:creationId xmlns:a16="http://schemas.microsoft.com/office/drawing/2014/main" id="{2C9DB49D-EE87-F678-ABD3-D902F7747504}"/>
                  </a:ext>
                </a:extLst>
              </p:cNvPr>
              <p:cNvGraphicFramePr/>
              <p:nvPr>
                <p:extLst>
                  <p:ext uri="{D42A27DB-BD31-4B8C-83A1-F6EECF244321}">
                    <p14:modId xmlns:p14="http://schemas.microsoft.com/office/powerpoint/2010/main" val="3432139327"/>
                  </p:ext>
                </p:extLst>
              </p:nvPr>
            </p:nvGraphicFramePr>
            <p:xfrm>
              <a:off x="982079" y="1349608"/>
              <a:ext cx="10227842" cy="469451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Diagramm 8">
                <a:extLst>
                  <a:ext uri="{FF2B5EF4-FFF2-40B4-BE49-F238E27FC236}">
                    <a16:creationId xmlns:a16="http://schemas.microsoft.com/office/drawing/2014/main" id="{2C9DB49D-EE87-F678-ABD3-D902F7747504}"/>
                  </a:ext>
                </a:extLst>
              </p:cNvPr>
              <p:cNvPicPr>
                <a:picLocks noGrp="1" noRot="1" noChangeAspect="1" noMove="1" noResize="1" noEditPoints="1" noAdjustHandles="1" noChangeArrowheads="1" noChangeShapeType="1"/>
              </p:cNvPicPr>
              <p:nvPr/>
            </p:nvPicPr>
            <p:blipFill>
              <a:blip r:embed="rId4"/>
              <a:stretch>
                <a:fillRect/>
              </a:stretch>
            </p:blipFill>
            <p:spPr>
              <a:xfrm>
                <a:off x="982079" y="1349608"/>
                <a:ext cx="10227842" cy="4694513"/>
              </a:xfrm>
              <a:prstGeom prst="rect">
                <a:avLst/>
              </a:prstGeom>
            </p:spPr>
          </p:pic>
        </mc:Fallback>
      </mc:AlternateContent>
    </p:spTree>
    <p:extLst>
      <p:ext uri="{BB962C8B-B14F-4D97-AF65-F5344CB8AC3E}">
        <p14:creationId xmlns:p14="http://schemas.microsoft.com/office/powerpoint/2010/main" val="146032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Exemplarische Darstellung </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15</a:t>
            </a:fld>
            <a:endParaRPr lang="de-DE" dirty="0"/>
          </a:p>
        </p:txBody>
      </p:sp>
      <mc:AlternateContent xmlns:mc="http://schemas.openxmlformats.org/markup-compatibility/2006" xmlns:cx1="http://schemas.microsoft.com/office/drawing/2015/9/8/chartex">
        <mc:Choice Requires="cx1">
          <p:graphicFrame>
            <p:nvGraphicFramePr>
              <p:cNvPr id="9" name="Diagramm 8">
                <a:extLst>
                  <a:ext uri="{FF2B5EF4-FFF2-40B4-BE49-F238E27FC236}">
                    <a16:creationId xmlns:a16="http://schemas.microsoft.com/office/drawing/2014/main" id="{2C9DB49D-EE87-F678-ABD3-D902F7747504}"/>
                  </a:ext>
                </a:extLst>
              </p:cNvPr>
              <p:cNvGraphicFramePr/>
              <p:nvPr>
                <p:extLst>
                  <p:ext uri="{D42A27DB-BD31-4B8C-83A1-F6EECF244321}">
                    <p14:modId xmlns:p14="http://schemas.microsoft.com/office/powerpoint/2010/main" val="1688321191"/>
                  </p:ext>
                </p:extLst>
              </p:nvPr>
            </p:nvGraphicFramePr>
            <p:xfrm>
              <a:off x="1014729" y="1113184"/>
              <a:ext cx="9480993" cy="524286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Diagramm 8">
                <a:extLst>
                  <a:ext uri="{FF2B5EF4-FFF2-40B4-BE49-F238E27FC236}">
                    <a16:creationId xmlns:a16="http://schemas.microsoft.com/office/drawing/2014/main" id="{2C9DB49D-EE87-F678-ABD3-D902F7747504}"/>
                  </a:ext>
                </a:extLst>
              </p:cNvPr>
              <p:cNvPicPr>
                <a:picLocks noGrp="1" noRot="1" noChangeAspect="1" noMove="1" noResize="1" noEditPoints="1" noAdjustHandles="1" noChangeArrowheads="1" noChangeShapeType="1"/>
              </p:cNvPicPr>
              <p:nvPr/>
            </p:nvPicPr>
            <p:blipFill>
              <a:blip r:embed="rId4"/>
              <a:stretch>
                <a:fillRect/>
              </a:stretch>
            </p:blipFill>
            <p:spPr>
              <a:xfrm>
                <a:off x="1014729" y="1113184"/>
                <a:ext cx="9480993" cy="5242868"/>
              </a:xfrm>
              <a:prstGeom prst="rect">
                <a:avLst/>
              </a:prstGeom>
            </p:spPr>
          </p:pic>
        </mc:Fallback>
      </mc:AlternateContent>
    </p:spTree>
    <p:extLst>
      <p:ext uri="{BB962C8B-B14F-4D97-AF65-F5344CB8AC3E}">
        <p14:creationId xmlns:p14="http://schemas.microsoft.com/office/powerpoint/2010/main" val="150816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Exemplarische Darstellung </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16</a:t>
            </a:fld>
            <a:endParaRPr lang="de-DE" dirty="0"/>
          </a:p>
        </p:txBody>
      </p:sp>
      <p:graphicFrame>
        <p:nvGraphicFramePr>
          <p:cNvPr id="9" name="Diagramm 8">
            <a:extLst>
              <a:ext uri="{FF2B5EF4-FFF2-40B4-BE49-F238E27FC236}">
                <a16:creationId xmlns:a16="http://schemas.microsoft.com/office/drawing/2014/main" id="{2C9DB49D-EE87-F678-ABD3-D902F7747504}"/>
              </a:ext>
            </a:extLst>
          </p:cNvPr>
          <p:cNvGraphicFramePr/>
          <p:nvPr>
            <p:extLst>
              <p:ext uri="{D42A27DB-BD31-4B8C-83A1-F6EECF244321}">
                <p14:modId xmlns:p14="http://schemas.microsoft.com/office/powerpoint/2010/main" val="3816652138"/>
              </p:ext>
            </p:extLst>
          </p:nvPr>
        </p:nvGraphicFramePr>
        <p:xfrm>
          <a:off x="964879" y="1228986"/>
          <a:ext cx="8441795" cy="5310107"/>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fik 6">
            <a:extLst>
              <a:ext uri="{FF2B5EF4-FFF2-40B4-BE49-F238E27FC236}">
                <a16:creationId xmlns:a16="http://schemas.microsoft.com/office/drawing/2014/main" id="{B47138E2-EA34-7950-B785-35884C78612E}"/>
              </a:ext>
            </a:extLst>
          </p:cNvPr>
          <p:cNvPicPr>
            <a:picLocks noChangeAspect="1"/>
          </p:cNvPicPr>
          <p:nvPr/>
        </p:nvPicPr>
        <p:blipFill>
          <a:blip r:embed="rId4"/>
          <a:stretch>
            <a:fillRect/>
          </a:stretch>
        </p:blipFill>
        <p:spPr>
          <a:xfrm>
            <a:off x="9497111" y="4838125"/>
            <a:ext cx="823031" cy="708721"/>
          </a:xfrm>
          <a:prstGeom prst="rect">
            <a:avLst/>
          </a:prstGeom>
        </p:spPr>
      </p:pic>
    </p:spTree>
    <p:extLst>
      <p:ext uri="{BB962C8B-B14F-4D97-AF65-F5344CB8AC3E}">
        <p14:creationId xmlns:p14="http://schemas.microsoft.com/office/powerpoint/2010/main" val="409403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Exemplarische Darstellung </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17</a:t>
            </a:fld>
            <a:endParaRPr lang="de-DE" dirty="0"/>
          </a:p>
        </p:txBody>
      </p:sp>
      <p:graphicFrame>
        <p:nvGraphicFramePr>
          <p:cNvPr id="16" name="Diagramm 15">
            <a:extLst>
              <a:ext uri="{FF2B5EF4-FFF2-40B4-BE49-F238E27FC236}">
                <a16:creationId xmlns:a16="http://schemas.microsoft.com/office/drawing/2014/main" id="{A09B7B3D-86F8-F735-3096-A6B4FD6F85B8}"/>
              </a:ext>
            </a:extLst>
          </p:cNvPr>
          <p:cNvGraphicFramePr/>
          <p:nvPr>
            <p:extLst>
              <p:ext uri="{D42A27DB-BD31-4B8C-83A1-F6EECF244321}">
                <p14:modId xmlns:p14="http://schemas.microsoft.com/office/powerpoint/2010/main" val="380076495"/>
              </p:ext>
            </p:extLst>
          </p:nvPr>
        </p:nvGraphicFramePr>
        <p:xfrm>
          <a:off x="897378" y="1449389"/>
          <a:ext cx="8566759" cy="4570412"/>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8BCCA5B3-176C-78DA-B3A1-90EB62135989}"/>
              </a:ext>
            </a:extLst>
          </p:cNvPr>
          <p:cNvPicPr>
            <a:picLocks noChangeAspect="1"/>
          </p:cNvPicPr>
          <p:nvPr/>
        </p:nvPicPr>
        <p:blipFill>
          <a:blip r:embed="rId4"/>
          <a:stretch>
            <a:fillRect/>
          </a:stretch>
        </p:blipFill>
        <p:spPr>
          <a:xfrm>
            <a:off x="9464137" y="4968753"/>
            <a:ext cx="823031" cy="708721"/>
          </a:xfrm>
          <a:prstGeom prst="rect">
            <a:avLst/>
          </a:prstGeom>
        </p:spPr>
      </p:pic>
    </p:spTree>
    <p:extLst>
      <p:ext uri="{BB962C8B-B14F-4D97-AF65-F5344CB8AC3E}">
        <p14:creationId xmlns:p14="http://schemas.microsoft.com/office/powerpoint/2010/main" val="250297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62978-4853-4CF0-5328-FFE7B40EAF19}"/>
              </a:ext>
            </a:extLst>
          </p:cNvPr>
          <p:cNvSpPr>
            <a:spLocks noGrp="1"/>
          </p:cNvSpPr>
          <p:nvPr>
            <p:ph type="title"/>
          </p:nvPr>
        </p:nvSpPr>
        <p:spPr/>
        <p:txBody>
          <a:bodyPr/>
          <a:lstStyle/>
          <a:p>
            <a:r>
              <a:rPr lang="de-DE" dirty="0"/>
              <a:t>Exemplarische Darstellung</a:t>
            </a:r>
          </a:p>
        </p:txBody>
      </p:sp>
      <p:sp>
        <p:nvSpPr>
          <p:cNvPr id="3" name="Foliennummernplatzhalter 2">
            <a:extLst>
              <a:ext uri="{FF2B5EF4-FFF2-40B4-BE49-F238E27FC236}">
                <a16:creationId xmlns:a16="http://schemas.microsoft.com/office/drawing/2014/main" id="{447EE3A0-8307-2116-DE83-2CF592A46942}"/>
              </a:ext>
            </a:extLst>
          </p:cNvPr>
          <p:cNvSpPr>
            <a:spLocks noGrp="1"/>
          </p:cNvSpPr>
          <p:nvPr>
            <p:ph type="sldNum" sz="quarter" idx="4"/>
          </p:nvPr>
        </p:nvSpPr>
        <p:spPr/>
        <p:txBody>
          <a:bodyPr/>
          <a:lstStyle/>
          <a:p>
            <a:pPr algn="l"/>
            <a:r>
              <a:rPr lang="de-DE"/>
              <a:t>Seite </a:t>
            </a:r>
            <a:fld id="{116EDF81-E62B-6D4E-87B5-2A3890D58C7C}" type="slidenum">
              <a:rPr lang="de-DE" smtClean="0"/>
              <a:pPr algn="l"/>
              <a:t>18</a:t>
            </a:fld>
            <a:endParaRPr lang="de-DE" dirty="0"/>
          </a:p>
        </p:txBody>
      </p:sp>
      <p:graphicFrame>
        <p:nvGraphicFramePr>
          <p:cNvPr id="8" name="Diagramm 7">
            <a:extLst>
              <a:ext uri="{FF2B5EF4-FFF2-40B4-BE49-F238E27FC236}">
                <a16:creationId xmlns:a16="http://schemas.microsoft.com/office/drawing/2014/main" id="{909B58E9-F801-D0BA-68EA-C3F69E45CE66}"/>
              </a:ext>
            </a:extLst>
          </p:cNvPr>
          <p:cNvGraphicFramePr/>
          <p:nvPr>
            <p:extLst>
              <p:ext uri="{D42A27DB-BD31-4B8C-83A1-F6EECF244321}">
                <p14:modId xmlns:p14="http://schemas.microsoft.com/office/powerpoint/2010/main" val="527873022"/>
              </p:ext>
            </p:extLst>
          </p:nvPr>
        </p:nvGraphicFramePr>
        <p:xfrm>
          <a:off x="8011626" y="1979518"/>
          <a:ext cx="3807391" cy="3814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a:extLst>
              <a:ext uri="{FF2B5EF4-FFF2-40B4-BE49-F238E27FC236}">
                <a16:creationId xmlns:a16="http://schemas.microsoft.com/office/drawing/2014/main" id="{266E0A50-5B63-606C-EAAD-D0C7E813A5B5}"/>
              </a:ext>
            </a:extLst>
          </p:cNvPr>
          <p:cNvGraphicFramePr/>
          <p:nvPr>
            <p:extLst>
              <p:ext uri="{D42A27DB-BD31-4B8C-83A1-F6EECF244321}">
                <p14:modId xmlns:p14="http://schemas.microsoft.com/office/powerpoint/2010/main" val="983947227"/>
              </p:ext>
            </p:extLst>
          </p:nvPr>
        </p:nvGraphicFramePr>
        <p:xfrm>
          <a:off x="4202826" y="1978199"/>
          <a:ext cx="380880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m 13">
            <a:extLst>
              <a:ext uri="{FF2B5EF4-FFF2-40B4-BE49-F238E27FC236}">
                <a16:creationId xmlns:a16="http://schemas.microsoft.com/office/drawing/2014/main" id="{6FD80B64-83E4-6CAE-980E-96FB99DDDEF2}"/>
              </a:ext>
            </a:extLst>
          </p:cNvPr>
          <p:cNvGraphicFramePr/>
          <p:nvPr>
            <p:extLst>
              <p:ext uri="{D42A27DB-BD31-4B8C-83A1-F6EECF244321}">
                <p14:modId xmlns:p14="http://schemas.microsoft.com/office/powerpoint/2010/main" val="1704467406"/>
              </p:ext>
            </p:extLst>
          </p:nvPr>
        </p:nvGraphicFramePr>
        <p:xfrm>
          <a:off x="462926" y="1978199"/>
          <a:ext cx="3808800" cy="3816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feld 3">
            <a:extLst>
              <a:ext uri="{FF2B5EF4-FFF2-40B4-BE49-F238E27FC236}">
                <a16:creationId xmlns:a16="http://schemas.microsoft.com/office/drawing/2014/main" id="{EFDE27A9-E158-B3A6-795B-098009CA77E4}"/>
              </a:ext>
            </a:extLst>
          </p:cNvPr>
          <p:cNvSpPr txBox="1"/>
          <p:nvPr/>
        </p:nvSpPr>
        <p:spPr>
          <a:xfrm>
            <a:off x="1523683" y="3609200"/>
            <a:ext cx="1687286" cy="553998"/>
          </a:xfrm>
          <a:prstGeom prst="rect">
            <a:avLst/>
          </a:prstGeom>
          <a:noFill/>
        </p:spPr>
        <p:txBody>
          <a:bodyPr wrap="square" rtlCol="0">
            <a:spAutoFit/>
          </a:bodyPr>
          <a:lstStyle/>
          <a:p>
            <a:pPr algn="ctr"/>
            <a:r>
              <a:rPr lang="de-DE" dirty="0">
                <a:solidFill>
                  <a:srgbClr val="595959"/>
                </a:solidFill>
              </a:rPr>
              <a:t>425 </a:t>
            </a:r>
            <a:br>
              <a:rPr lang="de-DE" dirty="0">
                <a:solidFill>
                  <a:srgbClr val="595959"/>
                </a:solidFill>
              </a:rPr>
            </a:br>
            <a:r>
              <a:rPr lang="de-DE" sz="1200" dirty="0">
                <a:solidFill>
                  <a:srgbClr val="595959"/>
                </a:solidFill>
              </a:rPr>
              <a:t>t CO</a:t>
            </a:r>
            <a:r>
              <a:rPr lang="de-DE" sz="1200" baseline="-25000" dirty="0">
                <a:solidFill>
                  <a:srgbClr val="595959"/>
                </a:solidFill>
              </a:rPr>
              <a:t>2</a:t>
            </a:r>
            <a:r>
              <a:rPr lang="de-DE" sz="1200" dirty="0">
                <a:solidFill>
                  <a:srgbClr val="595959"/>
                </a:solidFill>
              </a:rPr>
              <a:t>e</a:t>
            </a:r>
            <a:endParaRPr lang="de-DE" dirty="0">
              <a:solidFill>
                <a:srgbClr val="595959"/>
              </a:solidFill>
            </a:endParaRPr>
          </a:p>
        </p:txBody>
      </p:sp>
      <p:sp>
        <p:nvSpPr>
          <p:cNvPr id="5" name="Textfeld 4">
            <a:extLst>
              <a:ext uri="{FF2B5EF4-FFF2-40B4-BE49-F238E27FC236}">
                <a16:creationId xmlns:a16="http://schemas.microsoft.com/office/drawing/2014/main" id="{C3173F39-DFC5-61CE-B91A-DC6F28686459}"/>
              </a:ext>
            </a:extLst>
          </p:cNvPr>
          <p:cNvSpPr txBox="1"/>
          <p:nvPr/>
        </p:nvSpPr>
        <p:spPr>
          <a:xfrm>
            <a:off x="5252357" y="3609200"/>
            <a:ext cx="1687286" cy="553998"/>
          </a:xfrm>
          <a:prstGeom prst="rect">
            <a:avLst/>
          </a:prstGeom>
          <a:noFill/>
        </p:spPr>
        <p:txBody>
          <a:bodyPr wrap="square" rtlCol="0">
            <a:spAutoFit/>
          </a:bodyPr>
          <a:lstStyle/>
          <a:p>
            <a:pPr algn="ctr"/>
            <a:r>
              <a:rPr lang="de-DE" dirty="0">
                <a:solidFill>
                  <a:srgbClr val="595959"/>
                </a:solidFill>
              </a:rPr>
              <a:t>400 </a:t>
            </a:r>
            <a:br>
              <a:rPr lang="de-DE" dirty="0">
                <a:solidFill>
                  <a:srgbClr val="595959"/>
                </a:solidFill>
              </a:rPr>
            </a:br>
            <a:r>
              <a:rPr lang="de-DE" sz="1200" dirty="0">
                <a:solidFill>
                  <a:srgbClr val="595959"/>
                </a:solidFill>
              </a:rPr>
              <a:t>t CO</a:t>
            </a:r>
            <a:r>
              <a:rPr lang="de-DE" sz="1200" baseline="-25000" dirty="0">
                <a:solidFill>
                  <a:srgbClr val="595959"/>
                </a:solidFill>
              </a:rPr>
              <a:t>2</a:t>
            </a:r>
            <a:r>
              <a:rPr lang="de-DE" sz="1200" dirty="0">
                <a:solidFill>
                  <a:srgbClr val="595959"/>
                </a:solidFill>
              </a:rPr>
              <a:t>e</a:t>
            </a:r>
            <a:endParaRPr lang="de-DE" dirty="0">
              <a:solidFill>
                <a:srgbClr val="595959"/>
              </a:solidFill>
            </a:endParaRPr>
          </a:p>
        </p:txBody>
      </p:sp>
      <p:sp>
        <p:nvSpPr>
          <p:cNvPr id="6" name="Textfeld 5">
            <a:extLst>
              <a:ext uri="{FF2B5EF4-FFF2-40B4-BE49-F238E27FC236}">
                <a16:creationId xmlns:a16="http://schemas.microsoft.com/office/drawing/2014/main" id="{7FF0887C-3C95-C6A8-1635-E68EBFE82C54}"/>
              </a:ext>
            </a:extLst>
          </p:cNvPr>
          <p:cNvSpPr txBox="1"/>
          <p:nvPr/>
        </p:nvSpPr>
        <p:spPr>
          <a:xfrm>
            <a:off x="9083609" y="3609200"/>
            <a:ext cx="1687286" cy="553998"/>
          </a:xfrm>
          <a:prstGeom prst="rect">
            <a:avLst/>
          </a:prstGeom>
          <a:noFill/>
        </p:spPr>
        <p:txBody>
          <a:bodyPr wrap="square" rtlCol="0">
            <a:spAutoFit/>
          </a:bodyPr>
          <a:lstStyle/>
          <a:p>
            <a:pPr algn="ctr"/>
            <a:r>
              <a:rPr lang="de-DE" dirty="0">
                <a:solidFill>
                  <a:srgbClr val="595959"/>
                </a:solidFill>
              </a:rPr>
              <a:t>360</a:t>
            </a:r>
            <a:br>
              <a:rPr lang="de-DE" dirty="0">
                <a:solidFill>
                  <a:srgbClr val="595959"/>
                </a:solidFill>
              </a:rPr>
            </a:br>
            <a:r>
              <a:rPr lang="de-DE" sz="1200" dirty="0">
                <a:solidFill>
                  <a:srgbClr val="595959"/>
                </a:solidFill>
              </a:rPr>
              <a:t>t CO</a:t>
            </a:r>
            <a:r>
              <a:rPr lang="de-DE" sz="1200" baseline="-25000" dirty="0">
                <a:solidFill>
                  <a:srgbClr val="595959"/>
                </a:solidFill>
              </a:rPr>
              <a:t>2</a:t>
            </a:r>
            <a:r>
              <a:rPr lang="de-DE" sz="1200" dirty="0">
                <a:solidFill>
                  <a:srgbClr val="595959"/>
                </a:solidFill>
              </a:rPr>
              <a:t>e</a:t>
            </a:r>
            <a:endParaRPr lang="de-DE" dirty="0">
              <a:solidFill>
                <a:srgbClr val="595959"/>
              </a:solidFill>
            </a:endParaRPr>
          </a:p>
        </p:txBody>
      </p:sp>
    </p:spTree>
    <p:extLst>
      <p:ext uri="{BB962C8B-B14F-4D97-AF65-F5344CB8AC3E}">
        <p14:creationId xmlns:p14="http://schemas.microsoft.com/office/powerpoint/2010/main" val="13802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266B2-46FA-2878-2BED-33CC19CA465B}"/>
              </a:ext>
            </a:extLst>
          </p:cNvPr>
          <p:cNvSpPr>
            <a:spLocks noGrp="1"/>
          </p:cNvSpPr>
          <p:nvPr>
            <p:ph type="title"/>
          </p:nvPr>
        </p:nvSpPr>
        <p:spPr/>
        <p:txBody>
          <a:bodyPr/>
          <a:lstStyle/>
          <a:p>
            <a:r>
              <a:rPr lang="de-DE" dirty="0"/>
              <a:t>Exemplarische Darstellung</a:t>
            </a:r>
          </a:p>
        </p:txBody>
      </p:sp>
      <p:sp>
        <p:nvSpPr>
          <p:cNvPr id="3" name="Foliennummernplatzhalter 2">
            <a:extLst>
              <a:ext uri="{FF2B5EF4-FFF2-40B4-BE49-F238E27FC236}">
                <a16:creationId xmlns:a16="http://schemas.microsoft.com/office/drawing/2014/main" id="{CE32C218-F665-B44C-381E-3EF8DA773C5A}"/>
              </a:ext>
            </a:extLst>
          </p:cNvPr>
          <p:cNvSpPr>
            <a:spLocks noGrp="1"/>
          </p:cNvSpPr>
          <p:nvPr>
            <p:ph type="sldNum" sz="quarter" idx="4"/>
          </p:nvPr>
        </p:nvSpPr>
        <p:spPr/>
        <p:txBody>
          <a:bodyPr/>
          <a:lstStyle/>
          <a:p>
            <a:pPr algn="l"/>
            <a:r>
              <a:rPr lang="de-DE"/>
              <a:t>Seite </a:t>
            </a:r>
            <a:fld id="{116EDF81-E62B-6D4E-87B5-2A3890D58C7C}" type="slidenum">
              <a:rPr lang="de-DE" smtClean="0"/>
              <a:pPr algn="l"/>
              <a:t>19</a:t>
            </a:fld>
            <a:endParaRPr lang="de-DE" dirty="0"/>
          </a:p>
        </p:txBody>
      </p:sp>
      <p:graphicFrame>
        <p:nvGraphicFramePr>
          <p:cNvPr id="19" name="Diagramm 18">
            <a:extLst>
              <a:ext uri="{FF2B5EF4-FFF2-40B4-BE49-F238E27FC236}">
                <a16:creationId xmlns:a16="http://schemas.microsoft.com/office/drawing/2014/main" id="{DD71F024-7CF1-06E9-B3A1-B43161332DB6}"/>
              </a:ext>
            </a:extLst>
          </p:cNvPr>
          <p:cNvGraphicFramePr/>
          <p:nvPr>
            <p:extLst>
              <p:ext uri="{D42A27DB-BD31-4B8C-83A1-F6EECF244321}">
                <p14:modId xmlns:p14="http://schemas.microsoft.com/office/powerpoint/2010/main" val="1104335142"/>
              </p:ext>
            </p:extLst>
          </p:nvPr>
        </p:nvGraphicFramePr>
        <p:xfrm>
          <a:off x="1130838" y="1161826"/>
          <a:ext cx="9852848" cy="5194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802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0BB2223-92E9-689F-A55D-84E76423D402}"/>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1EFD-B0F0-3318-425D-211303F9852C}"/>
              </a:ext>
            </a:extLst>
          </p:cNvPr>
          <p:cNvSpPr>
            <a:spLocks noGrp="1"/>
          </p:cNvSpPr>
          <p:nvPr>
            <p:ph type="title"/>
          </p:nvPr>
        </p:nvSpPr>
        <p:spPr/>
        <p:txBody>
          <a:bodyPr/>
          <a:lstStyle/>
          <a:p>
            <a:r>
              <a:rPr lang="de-DE" dirty="0"/>
              <a:t>Exemplarische Darstellung</a:t>
            </a:r>
          </a:p>
        </p:txBody>
      </p:sp>
      <p:sp>
        <p:nvSpPr>
          <p:cNvPr id="3" name="Foliennummernplatzhalter 2">
            <a:extLst>
              <a:ext uri="{FF2B5EF4-FFF2-40B4-BE49-F238E27FC236}">
                <a16:creationId xmlns:a16="http://schemas.microsoft.com/office/drawing/2014/main" id="{C3BCEBBF-4251-EB8E-0771-D42CE28410C6}"/>
              </a:ext>
            </a:extLst>
          </p:cNvPr>
          <p:cNvSpPr>
            <a:spLocks noGrp="1"/>
          </p:cNvSpPr>
          <p:nvPr>
            <p:ph type="sldNum" sz="quarter" idx="4"/>
          </p:nvPr>
        </p:nvSpPr>
        <p:spPr/>
        <p:txBody>
          <a:bodyPr/>
          <a:lstStyle/>
          <a:p>
            <a:pPr algn="l"/>
            <a:r>
              <a:rPr lang="de-DE"/>
              <a:t>Seite </a:t>
            </a:r>
            <a:fld id="{116EDF81-E62B-6D4E-87B5-2A3890D58C7C}" type="slidenum">
              <a:rPr lang="de-DE" smtClean="0"/>
              <a:pPr algn="l"/>
              <a:t>20</a:t>
            </a:fld>
            <a:endParaRPr lang="de-DE" dirty="0"/>
          </a:p>
        </p:txBody>
      </p:sp>
      <p:graphicFrame>
        <p:nvGraphicFramePr>
          <p:cNvPr id="6" name="Diagramm 5">
            <a:extLst>
              <a:ext uri="{FF2B5EF4-FFF2-40B4-BE49-F238E27FC236}">
                <a16:creationId xmlns:a16="http://schemas.microsoft.com/office/drawing/2014/main" id="{B4FDFDA2-962D-93E8-022C-E4DDAEEB4DF3}"/>
              </a:ext>
            </a:extLst>
          </p:cNvPr>
          <p:cNvGraphicFramePr/>
          <p:nvPr>
            <p:extLst>
              <p:ext uri="{D42A27DB-BD31-4B8C-83A1-F6EECF244321}">
                <p14:modId xmlns:p14="http://schemas.microsoft.com/office/powerpoint/2010/main" val="2562439242"/>
              </p:ext>
            </p:extLst>
          </p:nvPr>
        </p:nvGraphicFramePr>
        <p:xfrm>
          <a:off x="1130838" y="1309918"/>
          <a:ext cx="8128000" cy="5046133"/>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9A6E347A-4647-05D2-F1B9-F1D5C8F1406C}"/>
              </a:ext>
            </a:extLst>
          </p:cNvPr>
          <p:cNvPicPr>
            <a:picLocks noChangeAspect="1"/>
          </p:cNvPicPr>
          <p:nvPr/>
        </p:nvPicPr>
        <p:blipFill>
          <a:blip r:embed="rId4"/>
          <a:stretch>
            <a:fillRect/>
          </a:stretch>
        </p:blipFill>
        <p:spPr>
          <a:xfrm>
            <a:off x="9791025" y="4620411"/>
            <a:ext cx="823031" cy="708721"/>
          </a:xfrm>
          <a:prstGeom prst="rect">
            <a:avLst/>
          </a:prstGeom>
        </p:spPr>
      </p:pic>
    </p:spTree>
    <p:extLst>
      <p:ext uri="{BB962C8B-B14F-4D97-AF65-F5344CB8AC3E}">
        <p14:creationId xmlns:p14="http://schemas.microsoft.com/office/powerpoint/2010/main" val="46768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a:t>Definitionen von „Neutralität“</a:t>
            </a:r>
            <a:endParaRPr lang="de-DE" dirty="0"/>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5</a:t>
            </a:fld>
            <a:endParaRPr lang="de-DE" dirty="0">
              <a:solidFill>
                <a:schemeClr val="tx1"/>
              </a:solidFill>
            </a:endParaRPr>
          </a:p>
        </p:txBody>
      </p:sp>
      <p:pic>
        <p:nvPicPr>
          <p:cNvPr id="6" name="Grafik 5" descr="Ein Bild, das Text, Screenshot enthält.&#10;&#10;Automatisch generierte Beschreibung">
            <a:extLst>
              <a:ext uri="{FF2B5EF4-FFF2-40B4-BE49-F238E27FC236}">
                <a16:creationId xmlns:a16="http://schemas.microsoft.com/office/drawing/2014/main" id="{6C6553E3-C394-BEA6-537F-EC924CCF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6" y="1137234"/>
            <a:ext cx="9474878" cy="5330137"/>
          </a:xfrm>
          <a:prstGeom prst="rect">
            <a:avLst/>
          </a:prstGeom>
        </p:spPr>
      </p:pic>
    </p:spTree>
    <p:extLst>
      <p:ext uri="{BB962C8B-B14F-4D97-AF65-F5344CB8AC3E}">
        <p14:creationId xmlns:p14="http://schemas.microsoft.com/office/powerpoint/2010/main" val="143097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B682A6F9-979A-8613-8890-FBC323D4AE57}"/>
              </a:ext>
            </a:extLst>
          </p:cNvPr>
          <p:cNvSpPr>
            <a:spLocks noGrp="1"/>
          </p:cNvSpPr>
          <p:nvPr>
            <p:ph type="title"/>
          </p:nvPr>
        </p:nvSpPr>
        <p:spPr/>
        <p:txBody>
          <a:bodyPr/>
          <a:lstStyle/>
          <a:p>
            <a:r>
              <a:rPr lang="de-DE" dirty="0"/>
              <a:t>Greenhouse Gas Protocol Standardfamilie </a:t>
            </a:r>
          </a:p>
        </p:txBody>
      </p:sp>
      <p:sp>
        <p:nvSpPr>
          <p:cNvPr id="2" name="Foliennummernplatzhalter 1">
            <a:extLst>
              <a:ext uri="{FF2B5EF4-FFF2-40B4-BE49-F238E27FC236}">
                <a16:creationId xmlns:a16="http://schemas.microsoft.com/office/drawing/2014/main" id="{B6D622A1-AE8B-4A9D-A603-BBB4B1255C55}"/>
              </a:ext>
            </a:extLst>
          </p:cNvPr>
          <p:cNvSpPr>
            <a:spLocks noGrp="1"/>
          </p:cNvSpPr>
          <p:nvPr>
            <p:ph type="sldNum" sz="quarter" idx="4"/>
          </p:nvPr>
        </p:nvSpPr>
        <p:spPr/>
        <p:txBody>
          <a:bodyPr/>
          <a:lstStyle/>
          <a:p>
            <a:pPr algn="l"/>
            <a:r>
              <a:rPr lang="de-DE" dirty="0"/>
              <a:t>Seite </a:t>
            </a:r>
            <a:fld id="{116EDF81-E62B-6D4E-87B5-2A3890D58C7C}" type="slidenum">
              <a:rPr lang="de-DE" smtClean="0"/>
              <a:pPr algn="l"/>
              <a:t>6</a:t>
            </a:fld>
            <a:endParaRPr lang="de-DE" sz="1100" dirty="0"/>
          </a:p>
        </p:txBody>
      </p:sp>
      <p:pic>
        <p:nvPicPr>
          <p:cNvPr id="72" name="Grafik 71">
            <a:extLst>
              <a:ext uri="{FF2B5EF4-FFF2-40B4-BE49-F238E27FC236}">
                <a16:creationId xmlns:a16="http://schemas.microsoft.com/office/drawing/2014/main" id="{B4CBB58F-465D-C330-4F2E-C8FB8BFA2642}"/>
              </a:ext>
            </a:extLst>
          </p:cNvPr>
          <p:cNvPicPr>
            <a:picLocks noChangeAspect="1"/>
          </p:cNvPicPr>
          <p:nvPr/>
        </p:nvPicPr>
        <p:blipFill>
          <a:blip r:embed="rId3"/>
          <a:stretch>
            <a:fillRect/>
          </a:stretch>
        </p:blipFill>
        <p:spPr>
          <a:xfrm>
            <a:off x="796882" y="1032036"/>
            <a:ext cx="10358002" cy="5078408"/>
          </a:xfrm>
          <a:prstGeom prst="rect">
            <a:avLst/>
          </a:prstGeom>
        </p:spPr>
      </p:pic>
    </p:spTree>
    <p:extLst>
      <p:ext uri="{BB962C8B-B14F-4D97-AF65-F5344CB8AC3E}">
        <p14:creationId xmlns:p14="http://schemas.microsoft.com/office/powerpoint/2010/main" val="362547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E3F5E-6436-DD74-2EA0-D4BBDB7D9B68}"/>
              </a:ext>
            </a:extLst>
          </p:cNvPr>
          <p:cNvSpPr>
            <a:spLocks noGrp="1"/>
          </p:cNvSpPr>
          <p:nvPr>
            <p:ph type="title"/>
          </p:nvPr>
        </p:nvSpPr>
        <p:spPr/>
        <p:txBody>
          <a:bodyPr/>
          <a:lstStyle/>
          <a:p>
            <a:r>
              <a:rPr lang="de-DE" dirty="0"/>
              <a:t>Relevanz</a:t>
            </a:r>
          </a:p>
        </p:txBody>
      </p:sp>
      <p:sp>
        <p:nvSpPr>
          <p:cNvPr id="3" name="Foliennummernplatzhalter 2">
            <a:extLst>
              <a:ext uri="{FF2B5EF4-FFF2-40B4-BE49-F238E27FC236}">
                <a16:creationId xmlns:a16="http://schemas.microsoft.com/office/drawing/2014/main" id="{9D3BF8E9-C892-0448-E84C-B0A544BA7727}"/>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pic>
        <p:nvPicPr>
          <p:cNvPr id="12" name="Grafik 11">
            <a:extLst>
              <a:ext uri="{FF2B5EF4-FFF2-40B4-BE49-F238E27FC236}">
                <a16:creationId xmlns:a16="http://schemas.microsoft.com/office/drawing/2014/main" id="{98F422DF-5178-D578-6F4C-AA48B325BE66}"/>
              </a:ext>
            </a:extLst>
          </p:cNvPr>
          <p:cNvPicPr>
            <a:picLocks noChangeAspect="1"/>
          </p:cNvPicPr>
          <p:nvPr/>
        </p:nvPicPr>
        <p:blipFill>
          <a:blip r:embed="rId3"/>
          <a:stretch>
            <a:fillRect/>
          </a:stretch>
        </p:blipFill>
        <p:spPr>
          <a:xfrm>
            <a:off x="462926" y="338060"/>
            <a:ext cx="10681118" cy="6181880"/>
          </a:xfrm>
          <a:prstGeom prst="rect">
            <a:avLst/>
          </a:prstGeom>
        </p:spPr>
      </p:pic>
    </p:spTree>
    <p:extLst>
      <p:ext uri="{BB962C8B-B14F-4D97-AF65-F5344CB8AC3E}">
        <p14:creationId xmlns:p14="http://schemas.microsoft.com/office/powerpoint/2010/main" val="217605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E3F5E-6436-DD74-2EA0-D4BBDB7D9B68}"/>
              </a:ext>
            </a:extLst>
          </p:cNvPr>
          <p:cNvSpPr>
            <a:spLocks noGrp="1"/>
          </p:cNvSpPr>
          <p:nvPr>
            <p:ph type="title"/>
          </p:nvPr>
        </p:nvSpPr>
        <p:spPr/>
        <p:txBody>
          <a:bodyPr/>
          <a:lstStyle/>
          <a:p>
            <a:r>
              <a:rPr lang="de-DE" dirty="0"/>
              <a:t>Wirkungsbereiche (Scopes) </a:t>
            </a:r>
          </a:p>
        </p:txBody>
      </p:sp>
      <p:sp>
        <p:nvSpPr>
          <p:cNvPr id="3" name="Foliennummernplatzhalter 2">
            <a:extLst>
              <a:ext uri="{FF2B5EF4-FFF2-40B4-BE49-F238E27FC236}">
                <a16:creationId xmlns:a16="http://schemas.microsoft.com/office/drawing/2014/main" id="{9D3BF8E9-C892-0448-E84C-B0A544BA7727}"/>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pic>
        <p:nvPicPr>
          <p:cNvPr id="5" name="Grafik 4" descr="Ein Bild, das Text, Screenshot enthält.&#10;&#10;Automatisch generierte Beschreibung">
            <a:extLst>
              <a:ext uri="{FF2B5EF4-FFF2-40B4-BE49-F238E27FC236}">
                <a16:creationId xmlns:a16="http://schemas.microsoft.com/office/drawing/2014/main" id="{A0B56461-9DF2-56B1-A758-BBD2B6E47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38" y="1153795"/>
            <a:ext cx="9247555" cy="5202256"/>
          </a:xfrm>
          <a:prstGeom prst="rect">
            <a:avLst/>
          </a:prstGeom>
        </p:spPr>
      </p:pic>
    </p:spTree>
    <p:extLst>
      <p:ext uri="{BB962C8B-B14F-4D97-AF65-F5344CB8AC3E}">
        <p14:creationId xmlns:p14="http://schemas.microsoft.com/office/powerpoint/2010/main" val="87392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3FBCD5B-7D4B-4F43-CC74-6A0CFE3F06B3}"/>
              </a:ext>
            </a:extLst>
          </p:cNvPr>
          <p:cNvPicPr>
            <a:picLocks noChangeAspect="1"/>
          </p:cNvPicPr>
          <p:nvPr/>
        </p:nvPicPr>
        <p:blipFill rotWithShape="1">
          <a:blip r:embed="rId3"/>
          <a:srcRect l="910" t="19779" r="3063" b="13695"/>
          <a:stretch/>
        </p:blipFill>
        <p:spPr>
          <a:xfrm>
            <a:off x="1948840" y="1119052"/>
            <a:ext cx="9460379" cy="3236912"/>
          </a:xfrm>
          <a:prstGeom prst="rect">
            <a:avLst/>
          </a:prstGeom>
        </p:spPr>
      </p:pic>
      <p:sp>
        <p:nvSpPr>
          <p:cNvPr id="2" name="Titel 1">
            <a:extLst>
              <a:ext uri="{FF2B5EF4-FFF2-40B4-BE49-F238E27FC236}">
                <a16:creationId xmlns:a16="http://schemas.microsoft.com/office/drawing/2014/main" id="{E663CE5F-7879-AAF4-C6F2-E0C4750A269C}"/>
              </a:ext>
            </a:extLst>
          </p:cNvPr>
          <p:cNvSpPr>
            <a:spLocks noGrp="1"/>
          </p:cNvSpPr>
          <p:nvPr>
            <p:ph type="title"/>
          </p:nvPr>
        </p:nvSpPr>
        <p:spPr/>
        <p:txBody>
          <a:bodyPr/>
          <a:lstStyle/>
          <a:p>
            <a:r>
              <a:rPr lang="de-DE" dirty="0"/>
              <a:t>Betrachtungsebene und Bilanzierungsmethodiken</a:t>
            </a:r>
          </a:p>
        </p:txBody>
      </p:sp>
      <p:sp>
        <p:nvSpPr>
          <p:cNvPr id="3" name="Foliennummernplatzhalter 2">
            <a:extLst>
              <a:ext uri="{FF2B5EF4-FFF2-40B4-BE49-F238E27FC236}">
                <a16:creationId xmlns:a16="http://schemas.microsoft.com/office/drawing/2014/main" id="{EBE3E6A4-569A-ED04-CC58-3082E3D4C54C}"/>
              </a:ext>
            </a:extLst>
          </p:cNvPr>
          <p:cNvSpPr>
            <a:spLocks noGrp="1"/>
          </p:cNvSpPr>
          <p:nvPr>
            <p:ph type="sldNum" sz="quarter" idx="4"/>
          </p:nvPr>
        </p:nvSpPr>
        <p:spPr/>
        <p:txBody>
          <a:bodyPr/>
          <a:lstStyle/>
          <a:p>
            <a:pPr algn="l"/>
            <a:r>
              <a:rPr lang="de-DE"/>
              <a:t>Seite </a:t>
            </a:r>
            <a:fld id="{116EDF81-E62B-6D4E-87B5-2A3890D58C7C}" type="slidenum">
              <a:rPr lang="de-DE" smtClean="0"/>
              <a:pPr algn="l"/>
              <a:t>9</a:t>
            </a:fld>
            <a:endParaRPr lang="de-DE" dirty="0"/>
          </a:p>
        </p:txBody>
      </p:sp>
      <p:graphicFrame>
        <p:nvGraphicFramePr>
          <p:cNvPr id="4" name="Tabelle 3">
            <a:extLst>
              <a:ext uri="{FF2B5EF4-FFF2-40B4-BE49-F238E27FC236}">
                <a16:creationId xmlns:a16="http://schemas.microsoft.com/office/drawing/2014/main" id="{6E4181EF-1B28-222C-7964-4C799173369E}"/>
              </a:ext>
            </a:extLst>
          </p:cNvPr>
          <p:cNvGraphicFramePr>
            <a:graphicFrameLocks noGrp="1"/>
          </p:cNvGraphicFramePr>
          <p:nvPr>
            <p:extLst>
              <p:ext uri="{D42A27DB-BD31-4B8C-83A1-F6EECF244321}">
                <p14:modId xmlns:p14="http://schemas.microsoft.com/office/powerpoint/2010/main" val="2805975335"/>
              </p:ext>
            </p:extLst>
          </p:nvPr>
        </p:nvGraphicFramePr>
        <p:xfrm>
          <a:off x="1416050" y="4387063"/>
          <a:ext cx="9792546" cy="2042160"/>
        </p:xfrm>
        <a:graphic>
          <a:graphicData uri="http://schemas.openxmlformats.org/drawingml/2006/table">
            <a:tbl>
              <a:tblPr firstRow="1" bandRow="1">
                <a:tableStyleId>{5C22544A-7EE6-4342-B048-85BDC9FD1C3A}</a:tableStyleId>
              </a:tblPr>
              <a:tblGrid>
                <a:gridCol w="1054434">
                  <a:extLst>
                    <a:ext uri="{9D8B030D-6E8A-4147-A177-3AD203B41FA5}">
                      <a16:colId xmlns:a16="http://schemas.microsoft.com/office/drawing/2014/main" val="1573423719"/>
                    </a:ext>
                  </a:extLst>
                </a:gridCol>
                <a:gridCol w="1203158">
                  <a:extLst>
                    <a:ext uri="{9D8B030D-6E8A-4147-A177-3AD203B41FA5}">
                      <a16:colId xmlns:a16="http://schemas.microsoft.com/office/drawing/2014/main" val="2789726927"/>
                    </a:ext>
                  </a:extLst>
                </a:gridCol>
                <a:gridCol w="1558590">
                  <a:extLst>
                    <a:ext uri="{9D8B030D-6E8A-4147-A177-3AD203B41FA5}">
                      <a16:colId xmlns:a16="http://schemas.microsoft.com/office/drawing/2014/main" val="943739011"/>
                    </a:ext>
                  </a:extLst>
                </a:gridCol>
                <a:gridCol w="1538958">
                  <a:extLst>
                    <a:ext uri="{9D8B030D-6E8A-4147-A177-3AD203B41FA5}">
                      <a16:colId xmlns:a16="http://schemas.microsoft.com/office/drawing/2014/main" val="712734934"/>
                    </a:ext>
                  </a:extLst>
                </a:gridCol>
                <a:gridCol w="1449224">
                  <a:extLst>
                    <a:ext uri="{9D8B030D-6E8A-4147-A177-3AD203B41FA5}">
                      <a16:colId xmlns:a16="http://schemas.microsoft.com/office/drawing/2014/main" val="3332036067"/>
                    </a:ext>
                  </a:extLst>
                </a:gridCol>
                <a:gridCol w="1584000">
                  <a:extLst>
                    <a:ext uri="{9D8B030D-6E8A-4147-A177-3AD203B41FA5}">
                      <a16:colId xmlns:a16="http://schemas.microsoft.com/office/drawing/2014/main" val="2331271430"/>
                    </a:ext>
                  </a:extLst>
                </a:gridCol>
                <a:gridCol w="1404182">
                  <a:extLst>
                    <a:ext uri="{9D8B030D-6E8A-4147-A177-3AD203B41FA5}">
                      <a16:colId xmlns:a16="http://schemas.microsoft.com/office/drawing/2014/main" val="2528626765"/>
                    </a:ext>
                  </a:extLst>
                </a:gridCol>
              </a:tblGrid>
              <a:tr h="0">
                <a:tc>
                  <a:txBody>
                    <a:bodyPr/>
                    <a:lstStyle/>
                    <a:p>
                      <a:r>
                        <a:rPr lang="de-DE" sz="1000" b="1" dirty="0">
                          <a:solidFill>
                            <a:schemeClr val="bg1">
                              <a:lumMod val="50000"/>
                            </a:schemeClr>
                          </a:solidFill>
                        </a:rPr>
                        <a:t>Ebene: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Mitarbeitende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Städtische Gebäude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Kernverwaltung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Konzern „Stadt“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Gesamtstadt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Deutschland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630447"/>
                  </a:ext>
                </a:extLst>
              </a:tr>
              <a:tr h="370840">
                <a:tc>
                  <a:txBody>
                    <a:bodyPr/>
                    <a:lstStyle/>
                    <a:p>
                      <a:r>
                        <a:rPr lang="de-DE" sz="1000" b="0" dirty="0">
                          <a:solidFill>
                            <a:schemeClr val="bg1">
                              <a:lumMod val="50000"/>
                            </a:schemeClr>
                          </a:solidFill>
                        </a:rPr>
                        <a:t>THG-Neutralität bis: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keine Festlegung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ggf. analog 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2040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2045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367725"/>
                  </a:ext>
                </a:extLst>
              </a:tr>
              <a:tr h="0">
                <a:tc>
                  <a:txBody>
                    <a:bodyPr/>
                    <a:lstStyle/>
                    <a:p>
                      <a:r>
                        <a:rPr lang="de-DE" sz="1000" b="0" dirty="0">
                          <a:solidFill>
                            <a:schemeClr val="bg1">
                              <a:lumMod val="50000"/>
                            </a:schemeClr>
                          </a:solidFill>
                        </a:rPr>
                        <a:t>Billanzierungs-</a:t>
                      </a:r>
                      <a:br>
                        <a:rPr lang="de-DE" sz="1000" b="0" dirty="0">
                          <a:solidFill>
                            <a:schemeClr val="bg1">
                              <a:lumMod val="50000"/>
                            </a:schemeClr>
                          </a:solidFill>
                        </a:rPr>
                      </a:br>
                      <a:r>
                        <a:rPr lang="de-DE" sz="1000" b="0" dirty="0">
                          <a:solidFill>
                            <a:schemeClr val="bg1">
                              <a:lumMod val="50000"/>
                            </a:schemeClr>
                          </a:solidFill>
                        </a:rPr>
                        <a:t>methode: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Individueller CO</a:t>
                      </a:r>
                      <a:r>
                        <a:rPr lang="de-DE" sz="1000" b="0" baseline="-25000" dirty="0">
                          <a:solidFill>
                            <a:srgbClr val="2A2E3B"/>
                          </a:solidFill>
                        </a:rPr>
                        <a:t>2</a:t>
                      </a:r>
                      <a:r>
                        <a:rPr lang="de-DE" sz="1000" b="0" dirty="0">
                          <a:solidFill>
                            <a:srgbClr val="2A2E3B"/>
                          </a:solidFill>
                        </a:rPr>
                        <a:t>-Fußabdruck</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Energiebericht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GHG Protocol 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GHG Protocol </a:t>
                      </a:r>
                      <a:br>
                        <a:rPr lang="de-DE" sz="1000" b="0" dirty="0">
                          <a:solidFill>
                            <a:srgbClr val="2A2E3B"/>
                          </a:solidFill>
                        </a:rPr>
                      </a:br>
                      <a:r>
                        <a:rPr lang="de-DE" sz="1000" b="0" dirty="0">
                          <a:solidFill>
                            <a:srgbClr val="2A2E3B"/>
                          </a:solidFill>
                        </a:rPr>
                        <a:t>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rgbClr val="2A2E3B"/>
                          </a:solidFill>
                        </a:rPr>
                        <a:t>BISKO / </a:t>
                      </a:r>
                      <a:br>
                        <a:rPr lang="de-DE" sz="1000" b="0" dirty="0">
                          <a:solidFill>
                            <a:srgbClr val="2A2E3B"/>
                          </a:solidFill>
                        </a:rPr>
                      </a:br>
                      <a:r>
                        <a:rPr lang="de-DE" sz="1000" b="0" dirty="0">
                          <a:solidFill>
                            <a:srgbClr val="2A2E3B"/>
                          </a:solidFill>
                        </a:rPr>
                        <a:t>GHG Protocol for Cities</a:t>
                      </a:r>
                    </a:p>
                    <a:p>
                      <a:endParaRPr lang="de-DE" sz="1000" b="0" dirty="0">
                        <a:solidFill>
                          <a:srgbClr val="2A2E3B"/>
                        </a:solidFill>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UNFCCC Nationales THG-Inventar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604653"/>
                  </a:ext>
                </a:extLst>
              </a:tr>
              <a:tr h="370840">
                <a:tc>
                  <a:txBody>
                    <a:bodyPr/>
                    <a:lstStyle/>
                    <a:p>
                      <a:r>
                        <a:rPr lang="de-DE" sz="1000" b="0" dirty="0">
                          <a:solidFill>
                            <a:schemeClr val="bg1">
                              <a:lumMod val="50000"/>
                            </a:schemeClr>
                          </a:solidFill>
                        </a:rPr>
                        <a:t>Bereiche: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Strom, Wärme, Mobilität,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Rathaus, Verwaltung, Schulen, Kitas, Sporthallen, Bäder, Kultur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Fuhrpark, Lichtsignalanlagen, Straßenbeleuchtung, Beschaffung,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Kommunale EVUs, Verkehrsträger, Ver- und Entsorgung, Kliniken, komm. Unternehmen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Haushalte, Verkehr, Wirtschaft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Energie, Industrie, Landwirtschaft, Landnutzung, Forstwirtschaft, Abfall</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122599"/>
                  </a:ext>
                </a:extLst>
              </a:tr>
            </a:tbl>
          </a:graphicData>
        </a:graphic>
      </p:graphicFrame>
      <p:sp>
        <p:nvSpPr>
          <p:cNvPr id="5" name="Textfeld 4">
            <a:extLst>
              <a:ext uri="{FF2B5EF4-FFF2-40B4-BE49-F238E27FC236}">
                <a16:creationId xmlns:a16="http://schemas.microsoft.com/office/drawing/2014/main" id="{EE309604-5FB7-72E3-9EFC-FBDCF86356D4}"/>
              </a:ext>
            </a:extLst>
          </p:cNvPr>
          <p:cNvSpPr txBox="1"/>
          <p:nvPr/>
        </p:nvSpPr>
        <p:spPr>
          <a:xfrm>
            <a:off x="353557" y="1700516"/>
            <a:ext cx="1715021" cy="276999"/>
          </a:xfrm>
          <a:prstGeom prst="rect">
            <a:avLst/>
          </a:prstGeom>
          <a:solidFill>
            <a:srgbClr val="398891"/>
          </a:solidFill>
        </p:spPr>
        <p:txBody>
          <a:bodyPr wrap="square" rtlCol="0">
            <a:spAutoFit/>
          </a:bodyPr>
          <a:lstStyle/>
          <a:p>
            <a:pPr algn="ctr"/>
            <a:r>
              <a:rPr lang="de-DE" sz="1200" dirty="0">
                <a:solidFill>
                  <a:schemeClr val="bg1"/>
                </a:solidFill>
              </a:rPr>
              <a:t>Begrifflichkeiten Stadt </a:t>
            </a:r>
          </a:p>
        </p:txBody>
      </p:sp>
    </p:spTree>
    <p:extLst>
      <p:ext uri="{BB962C8B-B14F-4D97-AF65-F5344CB8AC3E}">
        <p14:creationId xmlns:p14="http://schemas.microsoft.com/office/powerpoint/2010/main" val="6141253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2572</Words>
  <Application>Microsoft Office PowerPoint</Application>
  <PresentationFormat>Breitbild</PresentationFormat>
  <Paragraphs>366</Paragraphs>
  <Slides>21</Slides>
  <Notes>21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21</vt:i4>
      </vt:variant>
    </vt:vector>
  </HeadingPairs>
  <TitlesOfParts>
    <vt:vector size="29" baseType="lpstr">
      <vt:lpstr>Aptos Light</vt:lpstr>
      <vt:lpstr>Arial</vt:lpstr>
      <vt:lpstr>Calibri</vt:lpstr>
      <vt:lpstr>Droid Sans</vt:lpstr>
      <vt:lpstr>Source Sans Pro</vt:lpstr>
      <vt:lpstr>Symbol</vt:lpstr>
      <vt:lpstr>Office</vt:lpstr>
      <vt:lpstr>1_Inhalt</vt:lpstr>
      <vt:lpstr>PowerPoint-Präsentation</vt:lpstr>
      <vt:lpstr>Verwendungshinweise</vt:lpstr>
      <vt:lpstr>9 Etappen – 1 Ziel </vt:lpstr>
      <vt:lpstr>Etappen – Wo stehen wir? </vt:lpstr>
      <vt:lpstr>Definitionen von „Neutralität“</vt:lpstr>
      <vt:lpstr>Greenhouse Gas Protocol Standardfamilie </vt:lpstr>
      <vt:lpstr>Relevanz</vt:lpstr>
      <vt:lpstr>Wirkungsbereiche (Scopes) </vt:lpstr>
      <vt:lpstr>Betrachtungsebene und Bilanzierungsmethodiken</vt:lpstr>
      <vt:lpstr>Betrachtungsebene und Bilanzierungsmethodiken</vt:lpstr>
      <vt:lpstr>Betrachtungsebene und Bilanzierungsmethodiken</vt:lpstr>
      <vt:lpstr>Bilanzierungsprinzipien</vt:lpstr>
      <vt:lpstr>Wesentlichkeitsbetrachtung</vt:lpstr>
      <vt:lpstr>Exemplarische Darstellung </vt:lpstr>
      <vt:lpstr>Exemplarische Darstellung </vt:lpstr>
      <vt:lpstr>Exemplarische Darstellung </vt:lpstr>
      <vt:lpstr>Exemplarische Darstellung </vt:lpstr>
      <vt:lpstr>Exemplarische Darstellung</vt:lpstr>
      <vt:lpstr>Exemplarische Darstellung</vt:lpstr>
      <vt:lpstr>Exemplarische Darstellung</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73</cp:revision>
  <cp:lastPrinted>2024-09-17T09:25:31Z</cp:lastPrinted>
  <dcterms:created xsi:type="dcterms:W3CDTF">2024-09-13T15:28:43Z</dcterms:created>
  <dcterms:modified xsi:type="dcterms:W3CDTF">2024-12-30T09:41:23Z</dcterms:modified>
</cp:coreProperties>
</file>