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 id="2147483875" r:id="rId2"/>
  </p:sldMasterIdLst>
  <p:notesMasterIdLst>
    <p:notesMasterId r:id="rId18"/>
  </p:notesMasterIdLst>
  <p:sldIdLst>
    <p:sldId id="256" r:id="rId3"/>
    <p:sldId id="1166" r:id="rId4"/>
    <p:sldId id="1130" r:id="rId5"/>
    <p:sldId id="1137" r:id="rId6"/>
    <p:sldId id="1201" r:id="rId7"/>
    <p:sldId id="1168" r:id="rId8"/>
    <p:sldId id="1175" r:id="rId9"/>
    <p:sldId id="1177" r:id="rId10"/>
    <p:sldId id="1181" r:id="rId11"/>
    <p:sldId id="1178" r:id="rId12"/>
    <p:sldId id="1199" r:id="rId13"/>
    <p:sldId id="1179" r:id="rId14"/>
    <p:sldId id="1161" r:id="rId15"/>
    <p:sldId id="1200" r:id="rId16"/>
    <p:sldId id="280" r:id="rId17"/>
  </p:sldIdLst>
  <p:sldSz cx="12192000" cy="6858000"/>
  <p:notesSz cx="10234613" cy="7099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869" userDrawn="1">
          <p15:clr>
            <a:srgbClr val="A4A3A4"/>
          </p15:clr>
        </p15:guide>
        <p15:guide id="4" orient="horz" pos="10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B72"/>
    <a:srgbClr val="A3D1C1"/>
    <a:srgbClr val="2A2E3B"/>
    <a:srgbClr val="FFFFFF"/>
    <a:srgbClr val="4C5368"/>
    <a:srgbClr val="5E6680"/>
    <a:srgbClr val="707588"/>
    <a:srgbClr val="DBC8B4"/>
    <a:srgbClr val="398891"/>
    <a:srgbClr val="C0E3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0662" autoAdjust="0"/>
  </p:normalViewPr>
  <p:slideViewPr>
    <p:cSldViewPr snapToGrid="0" showGuides="1">
      <p:cViewPr varScale="1">
        <p:scale>
          <a:sx n="91" d="100"/>
          <a:sy n="91" d="100"/>
        </p:scale>
        <p:origin x="1146" y="84"/>
      </p:cViewPr>
      <p:guideLst>
        <p:guide pos="869"/>
        <p:guide orient="horz" pos="107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7" d="100"/>
          <a:sy n="57" d="100"/>
        </p:scale>
        <p:origin x="24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226349045811832E-2"/>
          <c:y val="0.22556007517205007"/>
          <c:w val="0.94905612207324197"/>
          <c:h val="0.73260160260077412"/>
        </c:manualLayout>
      </c:layout>
      <c:barChart>
        <c:barDir val="col"/>
        <c:grouping val="clustered"/>
        <c:varyColors val="0"/>
        <c:ser>
          <c:idx val="0"/>
          <c:order val="0"/>
          <c:tx>
            <c:strRef>
              <c:f>Tabelle1!$B$1</c:f>
              <c:strCache>
                <c:ptCount val="1"/>
                <c:pt idx="0">
                  <c:v>Treibhausgase "Gesamtkommune"</c:v>
                </c:pt>
              </c:strCache>
            </c:strRef>
          </c:tx>
          <c:spPr>
            <a:solidFill>
              <a:srgbClr val="72BBA4"/>
            </a:solidFill>
            <a:ln>
              <a:noFill/>
            </a:ln>
            <a:effectLst/>
          </c:spPr>
          <c:invertIfNegative val="0"/>
          <c:dPt>
            <c:idx val="0"/>
            <c:invertIfNegative val="0"/>
            <c:bubble3D val="0"/>
            <c:spPr>
              <a:solidFill>
                <a:srgbClr val="72BBA4"/>
              </a:solidFill>
              <a:ln>
                <a:noFill/>
              </a:ln>
              <a:effectLst/>
            </c:spPr>
            <c:extLst>
              <c:ext xmlns:c16="http://schemas.microsoft.com/office/drawing/2014/chart" uri="{C3380CC4-5D6E-409C-BE32-E72D297353CC}">
                <c16:uniqueId val="{00000003-0EA5-4298-8A0A-1B9C6C2DBA15}"/>
              </c:ext>
            </c:extLst>
          </c:dPt>
          <c:dPt>
            <c:idx val="1"/>
            <c:invertIfNegative val="0"/>
            <c:bubble3D val="0"/>
            <c:spPr>
              <a:solidFill>
                <a:srgbClr val="72BBA4"/>
              </a:solidFill>
              <a:ln>
                <a:noFill/>
              </a:ln>
              <a:effectLst/>
            </c:spPr>
            <c:extLst>
              <c:ext xmlns:c16="http://schemas.microsoft.com/office/drawing/2014/chart" uri="{C3380CC4-5D6E-409C-BE32-E72D297353CC}">
                <c16:uniqueId val="{00000004-0EA5-4298-8A0A-1B9C6C2DBA15}"/>
              </c:ext>
            </c:extLst>
          </c:dPt>
          <c:dPt>
            <c:idx val="2"/>
            <c:invertIfNegative val="0"/>
            <c:bubble3D val="0"/>
            <c:spPr>
              <a:solidFill>
                <a:srgbClr val="72BBA4"/>
              </a:solidFill>
              <a:ln>
                <a:noFill/>
              </a:ln>
              <a:effectLst/>
            </c:spPr>
            <c:extLst>
              <c:ext xmlns:c16="http://schemas.microsoft.com/office/drawing/2014/chart" uri="{C3380CC4-5D6E-409C-BE32-E72D297353CC}">
                <c16:uniqueId val="{00000005-0EA5-4298-8A0A-1B9C6C2DBA15}"/>
              </c:ext>
            </c:extLst>
          </c:dPt>
          <c:dPt>
            <c:idx val="3"/>
            <c:invertIfNegative val="0"/>
            <c:bubble3D val="0"/>
            <c:spPr>
              <a:solidFill>
                <a:srgbClr val="F8692B"/>
              </a:solidFill>
              <a:ln>
                <a:noFill/>
              </a:ln>
              <a:effectLst/>
            </c:spPr>
            <c:extLst>
              <c:ext xmlns:c16="http://schemas.microsoft.com/office/drawing/2014/chart" uri="{C3380CC4-5D6E-409C-BE32-E72D297353CC}">
                <c16:uniqueId val="{00000008-E457-4B89-BE5F-2F76A2AA1423}"/>
              </c:ext>
            </c:extLst>
          </c:dPt>
          <c:dPt>
            <c:idx val="4"/>
            <c:invertIfNegative val="0"/>
            <c:bubble3D val="0"/>
            <c:spPr>
              <a:solidFill>
                <a:srgbClr val="72BBA4"/>
              </a:solidFill>
              <a:ln>
                <a:noFill/>
              </a:ln>
              <a:effectLst/>
            </c:spPr>
            <c:extLst>
              <c:ext xmlns:c16="http://schemas.microsoft.com/office/drawing/2014/chart" uri="{C3380CC4-5D6E-409C-BE32-E72D297353CC}">
                <c16:uniqueId val="{00000006-0EA5-4298-8A0A-1B9C6C2DBA15}"/>
              </c:ext>
            </c:extLst>
          </c:dPt>
          <c:cat>
            <c:strRef>
              <c:f>Tabelle1!$A$2:$A$6</c:f>
              <c:strCache>
                <c:ptCount val="5"/>
                <c:pt idx="0">
                  <c:v>Private Haushalte</c:v>
                </c:pt>
                <c:pt idx="1">
                  <c:v>Gewerbe, Handel, Dienstleitungen</c:v>
                </c:pt>
                <c:pt idx="2">
                  <c:v>Industrie</c:v>
                </c:pt>
                <c:pt idx="3">
                  <c:v>Kommunale Zuständigkeiten</c:v>
                </c:pt>
                <c:pt idx="4">
                  <c:v>Verkehr</c:v>
                </c:pt>
              </c:strCache>
            </c:strRef>
          </c:cat>
          <c:val>
            <c:numRef>
              <c:f>Tabelle1!$B$2:$B$6</c:f>
              <c:numCache>
                <c:formatCode>General</c:formatCode>
                <c:ptCount val="5"/>
                <c:pt idx="0">
                  <c:v>31</c:v>
                </c:pt>
                <c:pt idx="1">
                  <c:v>15</c:v>
                </c:pt>
                <c:pt idx="2">
                  <c:v>28</c:v>
                </c:pt>
                <c:pt idx="3">
                  <c:v>2</c:v>
                </c:pt>
                <c:pt idx="4">
                  <c:v>24</c:v>
                </c:pt>
              </c:numCache>
            </c:numRef>
          </c:val>
          <c:extLst>
            <c:ext xmlns:c16="http://schemas.microsoft.com/office/drawing/2014/chart" uri="{C3380CC4-5D6E-409C-BE32-E72D297353CC}">
              <c16:uniqueId val="{00000000-0EA5-4298-8A0A-1B9C6C2DBA15}"/>
            </c:ext>
          </c:extLst>
        </c:ser>
        <c:dLbls>
          <c:showLegendKey val="0"/>
          <c:showVal val="0"/>
          <c:showCatName val="0"/>
          <c:showSerName val="0"/>
          <c:showPercent val="0"/>
          <c:showBubbleSize val="0"/>
        </c:dLbls>
        <c:gapWidth val="100"/>
        <c:overlap val="-24"/>
        <c:axId val="1590531679"/>
        <c:axId val="1590525439"/>
      </c:barChart>
      <c:catAx>
        <c:axId val="1590531679"/>
        <c:scaling>
          <c:orientation val="minMax"/>
        </c:scaling>
        <c:delete val="1"/>
        <c:axPos val="b"/>
        <c:numFmt formatCode="General" sourceLinked="1"/>
        <c:majorTickMark val="none"/>
        <c:minorTickMark val="none"/>
        <c:tickLblPos val="nextTo"/>
        <c:crossAx val="1590525439"/>
        <c:crosses val="autoZero"/>
        <c:auto val="1"/>
        <c:lblAlgn val="ctr"/>
        <c:lblOffset val="100"/>
        <c:noMultiLvlLbl val="0"/>
      </c:catAx>
      <c:valAx>
        <c:axId val="1590525439"/>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e-DE"/>
          </a:p>
        </c:txPr>
        <c:crossAx val="1590531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434999" cy="356198"/>
          </a:xfrm>
          <a:prstGeom prst="rect">
            <a:avLst/>
          </a:prstGeom>
        </p:spPr>
        <p:txBody>
          <a:bodyPr vert="horz" lIns="94768" tIns="47384" rIns="94768" bIns="47384" rtlCol="0"/>
          <a:lstStyle>
            <a:lvl1pPr algn="l">
              <a:defRPr sz="1200"/>
            </a:lvl1pPr>
          </a:lstStyle>
          <a:p>
            <a:endParaRPr lang="de-DE"/>
          </a:p>
        </p:txBody>
      </p:sp>
      <p:sp>
        <p:nvSpPr>
          <p:cNvPr id="3" name="Datumsplatzhalter 2"/>
          <p:cNvSpPr>
            <a:spLocks noGrp="1"/>
          </p:cNvSpPr>
          <p:nvPr>
            <p:ph type="dt" idx="1"/>
          </p:nvPr>
        </p:nvSpPr>
        <p:spPr>
          <a:xfrm>
            <a:off x="5797247" y="0"/>
            <a:ext cx="4434999" cy="356198"/>
          </a:xfrm>
          <a:prstGeom prst="rect">
            <a:avLst/>
          </a:prstGeom>
        </p:spPr>
        <p:txBody>
          <a:bodyPr vert="horz" lIns="94768" tIns="47384" rIns="94768" bIns="47384" rtlCol="0"/>
          <a:lstStyle>
            <a:lvl1pPr algn="r">
              <a:defRPr sz="1200"/>
            </a:lvl1pPr>
          </a:lstStyle>
          <a:p>
            <a:fld id="{1D4552BE-31B4-418D-A5C0-2F7B35BC755F}" type="datetimeFigureOut">
              <a:rPr lang="de-DE" smtClean="0"/>
              <a:t>30.12.2024</a:t>
            </a:fld>
            <a:endParaRPr lang="de-DE"/>
          </a:p>
        </p:txBody>
      </p:sp>
      <p:sp>
        <p:nvSpPr>
          <p:cNvPr id="4" name="Folienbildplatzhalter 3"/>
          <p:cNvSpPr>
            <a:spLocks noGrp="1" noRot="1" noChangeAspect="1"/>
          </p:cNvSpPr>
          <p:nvPr>
            <p:ph type="sldImg" idx="2"/>
          </p:nvPr>
        </p:nvSpPr>
        <p:spPr>
          <a:xfrm>
            <a:off x="2990850" y="889000"/>
            <a:ext cx="4252913" cy="2393950"/>
          </a:xfrm>
          <a:prstGeom prst="rect">
            <a:avLst/>
          </a:prstGeom>
          <a:noFill/>
          <a:ln w="12700">
            <a:solidFill>
              <a:prstClr val="black"/>
            </a:solidFill>
          </a:ln>
        </p:spPr>
        <p:txBody>
          <a:bodyPr vert="horz" lIns="94768" tIns="47384" rIns="94768" bIns="47384" rtlCol="0" anchor="ctr"/>
          <a:lstStyle/>
          <a:p>
            <a:endParaRPr lang="de-DE"/>
          </a:p>
        </p:txBody>
      </p:sp>
      <p:sp>
        <p:nvSpPr>
          <p:cNvPr id="5" name="Notizenplatzhalter 4"/>
          <p:cNvSpPr>
            <a:spLocks noGrp="1"/>
          </p:cNvSpPr>
          <p:nvPr>
            <p:ph type="body" sz="quarter" idx="3"/>
          </p:nvPr>
        </p:nvSpPr>
        <p:spPr>
          <a:xfrm>
            <a:off x="1023463" y="3416538"/>
            <a:ext cx="8187690" cy="2795350"/>
          </a:xfrm>
          <a:prstGeom prst="rect">
            <a:avLst/>
          </a:prstGeom>
        </p:spPr>
        <p:txBody>
          <a:bodyPr vert="horz" lIns="94768" tIns="47384" rIns="94768" bIns="47384"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743103"/>
            <a:ext cx="4434999" cy="356198"/>
          </a:xfrm>
          <a:prstGeom prst="rect">
            <a:avLst/>
          </a:prstGeom>
        </p:spPr>
        <p:txBody>
          <a:bodyPr vert="horz" lIns="94768" tIns="47384" rIns="94768" bIns="47384" rtlCol="0" anchor="b"/>
          <a:lstStyle>
            <a:lvl1pPr algn="l">
              <a:defRPr sz="1200"/>
            </a:lvl1pPr>
          </a:lstStyle>
          <a:p>
            <a:endParaRPr lang="de-DE"/>
          </a:p>
        </p:txBody>
      </p:sp>
      <p:sp>
        <p:nvSpPr>
          <p:cNvPr id="7" name="Foliennummernplatzhalter 6"/>
          <p:cNvSpPr>
            <a:spLocks noGrp="1"/>
          </p:cNvSpPr>
          <p:nvPr>
            <p:ph type="sldNum" sz="quarter" idx="5"/>
          </p:nvPr>
        </p:nvSpPr>
        <p:spPr>
          <a:xfrm>
            <a:off x="5797247" y="6743103"/>
            <a:ext cx="4434999" cy="356198"/>
          </a:xfrm>
          <a:prstGeom prst="rect">
            <a:avLst/>
          </a:prstGeom>
        </p:spPr>
        <p:txBody>
          <a:bodyPr vert="horz" lIns="94768" tIns="47384" rIns="94768" bIns="47384" rtlCol="0" anchor="b"/>
          <a:lstStyle>
            <a:lvl1pPr algn="r">
              <a:defRPr sz="1200"/>
            </a:lvl1pPr>
          </a:lstStyle>
          <a:p>
            <a:fld id="{5DF90C27-2189-4FED-8FDA-00DAD7BD2D37}" type="slidenum">
              <a:rPr lang="de-DE" smtClean="0"/>
              <a:t>‹Nr.›</a:t>
            </a:fld>
            <a:endParaRPr lang="de-DE"/>
          </a:p>
        </p:txBody>
      </p:sp>
    </p:spTree>
    <p:extLst>
      <p:ext uri="{BB962C8B-B14F-4D97-AF65-F5344CB8AC3E}">
        <p14:creationId xmlns:p14="http://schemas.microsoft.com/office/powerpoint/2010/main" val="256220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236" userDrawn="1">
          <p15:clr>
            <a:srgbClr val="F26B43"/>
          </p15:clr>
        </p15:guide>
        <p15:guide id="2" pos="322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itfaden.kommunaler-klimaschutz.d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itfaden.kommunaler-klimaschutz.d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mweltbundesamt.de/publikationen/der-weg-zur-treibhausgasneutralen-verwaltungbundesam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mweltbundesamt.de/publikationen/der-weg-zur-treibhausgasneutralen-verwaltungbundesam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mweltbundesamt.de/themen/klima-energie/internationale-eu-klimapolitik/uebereinkommen-von-paris#ziele-des-ubereinkommens-von-paris-uvp"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bmwk.de/Redaktion/DE/Downloads/M-O/Merkblaetter/merkblatt-klimawandelfolgen-in-deutschland-zusammenfassung.pdf?__blob=publicationFile&amp;v=14" TargetMode="External"/><Relationship Id="rId5" Type="http://schemas.openxmlformats.org/officeDocument/2006/relationships/hyperlink" Target="https://atlas.climate.copernicus.eu/atlascus.eu" TargetMode="External"/><Relationship Id="rId4" Type="http://schemas.openxmlformats.org/officeDocument/2006/relationships/hyperlink" Target="https://klimadashboard.de/emissionen/co2-budge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a:t>
            </a:fld>
            <a:endParaRPr lang="de-DE"/>
          </a:p>
        </p:txBody>
      </p:sp>
    </p:spTree>
    <p:extLst>
      <p:ext uri="{BB962C8B-B14F-4D97-AF65-F5344CB8AC3E}">
        <p14:creationId xmlns:p14="http://schemas.microsoft.com/office/powerpoint/2010/main" val="353598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142">
              <a:defRPr/>
            </a:pPr>
            <a:r>
              <a:rPr lang="de-DE" dirty="0">
                <a:latin typeface="Arial" panose="020B0604020202020204" pitchFamily="34" charset="0"/>
                <a:cs typeface="Arial" panose="020B0604020202020204" pitchFamily="34" charset="0"/>
              </a:rPr>
              <a:t>Hinweis: </a:t>
            </a:r>
          </a:p>
          <a:p>
            <a:pPr defTabSz="882142">
              <a:defRPr/>
            </a:pPr>
            <a:endParaRPr lang="de-DE" dirty="0">
              <a:latin typeface="Arial" panose="020B0604020202020204" pitchFamily="34" charset="0"/>
              <a:cs typeface="Arial" panose="020B0604020202020204" pitchFamily="34" charset="0"/>
            </a:endParaRPr>
          </a:p>
          <a:p>
            <a:pPr defTabSz="882142">
              <a:defRPr/>
            </a:pPr>
            <a:r>
              <a:rPr lang="de-DE" dirty="0">
                <a:latin typeface="Arial" panose="020B0604020202020204" pitchFamily="34" charset="0"/>
                <a:cs typeface="Arial" panose="020B0604020202020204" pitchFamily="34" charset="0"/>
              </a:rPr>
              <a:t>Das Konzept des „Wollens“, „Können“ und „Sollens“ kommt aus der Pädagogik und wird auch für „selbstlernenden Organisation“ oder Personalentwicklungen angewendet. </a:t>
            </a:r>
          </a:p>
          <a:p>
            <a:pPr defTabSz="882142">
              <a:defRPr/>
            </a:pPr>
            <a:endParaRPr lang="de-DE" dirty="0">
              <a:latin typeface="Arial" panose="020B0604020202020204" pitchFamily="34" charset="0"/>
              <a:cs typeface="Arial" panose="020B0604020202020204" pitchFamily="34" charset="0"/>
            </a:endParaRPr>
          </a:p>
          <a:p>
            <a:pPr defTabSz="882142">
              <a:defRPr/>
            </a:pPr>
            <a:r>
              <a:rPr lang="de-DE" dirty="0">
                <a:latin typeface="Arial" panose="020B0604020202020204" pitchFamily="34" charset="0"/>
                <a:cs typeface="Arial" panose="020B0604020202020204" pitchFamily="34" charset="0"/>
              </a:rPr>
              <a:t>Sollen (auch teilweise Dürfen): übergeordneter Rahmen </a:t>
            </a:r>
          </a:p>
          <a:p>
            <a:pPr defTabSz="882142">
              <a:defRPr/>
            </a:pPr>
            <a:r>
              <a:rPr lang="de-DE" dirty="0">
                <a:latin typeface="Arial" panose="020B0604020202020204" pitchFamily="34" charset="0"/>
                <a:cs typeface="Arial" panose="020B0604020202020204" pitchFamily="34" charset="0"/>
              </a:rPr>
              <a:t>Können: Fähigkeiten und Kompetenzen </a:t>
            </a:r>
          </a:p>
          <a:p>
            <a:pPr defTabSz="882142">
              <a:defRPr/>
            </a:pPr>
            <a:r>
              <a:rPr lang="de-DE" dirty="0">
                <a:latin typeface="Arial" panose="020B0604020202020204" pitchFamily="34" charset="0"/>
                <a:cs typeface="Arial" panose="020B0604020202020204" pitchFamily="34" charset="0"/>
              </a:rPr>
              <a:t>Wollen: Motivation </a:t>
            </a:r>
          </a:p>
          <a:p>
            <a:pPr defTabSz="882142">
              <a:defRPr/>
            </a:pPr>
            <a:endParaRPr lang="de-DE" dirty="0">
              <a:latin typeface="Arial" panose="020B0604020202020204" pitchFamily="34" charset="0"/>
              <a:cs typeface="Arial" panose="020B0604020202020204" pitchFamily="34" charset="0"/>
            </a:endParaRPr>
          </a:p>
          <a:p>
            <a:pPr defTabSz="882142">
              <a:defRPr/>
            </a:pPr>
            <a:r>
              <a:rPr lang="de-DE" dirty="0">
                <a:latin typeface="Arial" panose="020B0604020202020204" pitchFamily="34" charset="0"/>
                <a:cs typeface="Arial" panose="020B0604020202020204" pitchFamily="34" charset="0"/>
              </a:rPr>
              <a:t>Keine Übereinstimmung von Sollen und Wollen =&gt; Wertekonflikt </a:t>
            </a:r>
          </a:p>
          <a:p>
            <a:pPr defTabSz="882142">
              <a:defRPr/>
            </a:pPr>
            <a:r>
              <a:rPr lang="de-DE" dirty="0">
                <a:latin typeface="Arial" panose="020B0604020202020204" pitchFamily="34" charset="0"/>
                <a:cs typeface="Arial" panose="020B0604020202020204" pitchFamily="34" charset="0"/>
              </a:rPr>
              <a:t>Keine Übereinstimmung von Sollen und Können =&gt; Über/Unterforderung </a:t>
            </a:r>
          </a:p>
          <a:p>
            <a:pPr defTabSz="882142">
              <a:defRPr/>
            </a:pPr>
            <a:r>
              <a:rPr lang="de-DE" dirty="0">
                <a:latin typeface="Arial" panose="020B0604020202020204" pitchFamily="34" charset="0"/>
                <a:cs typeface="Arial" panose="020B0604020202020204" pitchFamily="34" charset="0"/>
              </a:rPr>
              <a:t>Übereinstimmung von Wollen/Können =&gt; Selbsteinschätzung/individuelles Lernen </a:t>
            </a:r>
          </a:p>
          <a:p>
            <a:pPr defTabSz="882142">
              <a:defRPr/>
            </a:pPr>
            <a:r>
              <a:rPr lang="de-DE" dirty="0">
                <a:latin typeface="Arial" panose="020B0604020202020204" pitchFamily="34" charset="0"/>
                <a:cs typeface="Arial" panose="020B0604020202020204" pitchFamily="34" charset="0"/>
              </a:rPr>
              <a:t>Kann für Einzelpersonen gelten, aber auch für Organisationen wie eine Verwaltung </a:t>
            </a:r>
          </a:p>
          <a:p>
            <a:pPr defTabSz="882142">
              <a:defRPr/>
            </a:pPr>
            <a:endParaRPr lang="de-DE" dirty="0">
              <a:latin typeface="Arial" panose="020B0604020202020204" pitchFamily="34" charset="0"/>
              <a:cs typeface="Arial" panose="020B0604020202020204" pitchFamily="34" charset="0"/>
            </a:endParaRPr>
          </a:p>
          <a:p>
            <a:pPr defTabSz="882142">
              <a:defRPr/>
            </a:pPr>
            <a:r>
              <a:rPr lang="de-DE" dirty="0">
                <a:latin typeface="Arial" panose="020B0604020202020204" pitchFamily="34" charset="0"/>
                <a:cs typeface="Arial" panose="020B0604020202020204" pitchFamily="34" charset="0"/>
              </a:rPr>
              <a:t>[1] Stephan Ellinger: </a:t>
            </a:r>
            <a:r>
              <a:rPr lang="de-DE" b="0" i="0" dirty="0">
                <a:solidFill>
                  <a:srgbClr val="0C690D"/>
                </a:solidFill>
                <a:effectLst/>
                <a:latin typeface="Asap"/>
              </a:rPr>
              <a:t>Pädagogik des Lernens. Können - Wissen - Wollen im idealtypischen Lernprozess. </a:t>
            </a:r>
            <a:r>
              <a:rPr lang="de-DE" b="0" i="0" dirty="0">
                <a:solidFill>
                  <a:srgbClr val="000000"/>
                </a:solidFill>
                <a:effectLst/>
                <a:latin typeface="Asap"/>
              </a:rPr>
              <a:t>Bielefeld: </a:t>
            </a:r>
            <a:r>
              <a:rPr lang="de-DE" b="0" i="0" dirty="0" err="1">
                <a:solidFill>
                  <a:srgbClr val="000000"/>
                </a:solidFill>
                <a:effectLst/>
                <a:latin typeface="Asap"/>
              </a:rPr>
              <a:t>wbv</a:t>
            </a:r>
            <a:r>
              <a:rPr lang="de-DE" b="0" i="0" dirty="0">
                <a:solidFill>
                  <a:srgbClr val="000000"/>
                </a:solidFill>
                <a:effectLst/>
                <a:latin typeface="Asap"/>
              </a:rPr>
              <a:t> Publikation (2022)</a:t>
            </a:r>
            <a:endParaRPr lang="de-DE" b="0" dirty="0">
              <a:latin typeface="Arial" panose="020B0604020202020204" pitchFamily="34" charset="0"/>
              <a:cs typeface="Arial" panose="020B0604020202020204" pitchFamily="34" charset="0"/>
            </a:endParaRPr>
          </a:p>
          <a:p>
            <a:pPr defTabSz="882142">
              <a:defRPr/>
            </a:pPr>
            <a:endParaRPr lang="de-DE" dirty="0">
              <a:latin typeface="Arial" panose="020B0604020202020204" pitchFamily="34" charset="0"/>
              <a:cs typeface="Arial" panose="020B0604020202020204" pitchFamily="34" charset="0"/>
            </a:endParaRPr>
          </a:p>
          <a:p>
            <a:pPr marL="0" marR="0" lvl="0" indent="0" algn="l" defTabSz="882142" rtl="0" eaLnBrk="1" fontAlgn="auto" latinLnBrk="0" hangingPunct="1">
              <a:lnSpc>
                <a:spcPct val="100000"/>
              </a:lnSpc>
              <a:spcBef>
                <a:spcPts val="0"/>
              </a:spcBef>
              <a:spcAft>
                <a:spcPts val="0"/>
              </a:spcAft>
              <a:buClrTx/>
              <a:buSzTx/>
              <a:buFontTx/>
              <a:buNone/>
              <a:tabLst/>
              <a:defRPr/>
            </a:pPr>
            <a:r>
              <a:rPr lang="de-DE" dirty="0"/>
              <a:t>Bitte nennen Sie </a:t>
            </a:r>
            <a:r>
              <a:rPr lang="de-DE" b="1" dirty="0"/>
              <a:t>https://www.ie-leipzig.com/auf-dem-weg/ </a:t>
            </a:r>
            <a:r>
              <a:rPr lang="de-DE" dirty="0"/>
              <a:t>als Quelle. Die Stichworte können bearbeitet werden. </a:t>
            </a:r>
          </a:p>
          <a:p>
            <a:pPr defTabSz="882142">
              <a:defRPr/>
            </a:pP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2933C8A2-A467-C346-B10F-527D284E93C7}" type="slidenum">
              <a:rPr lang="de-DE" smtClean="0"/>
              <a:t>11</a:t>
            </a:fld>
            <a:endParaRPr lang="de-DE"/>
          </a:p>
        </p:txBody>
      </p:sp>
    </p:spTree>
    <p:extLst>
      <p:ext uri="{BB962C8B-B14F-4D97-AF65-F5344CB8AC3E}">
        <p14:creationId xmlns:p14="http://schemas.microsoft.com/office/powerpoint/2010/main" val="821859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Hinweise</a:t>
            </a:r>
          </a:p>
          <a:p>
            <a:endParaRPr lang="de-DE" dirty="0"/>
          </a:p>
          <a:p>
            <a:pPr>
              <a:lnSpc>
                <a:spcPct val="107000"/>
              </a:lnSpc>
              <a:spcAft>
                <a:spcPts val="829"/>
              </a:spcAft>
            </a:pPr>
            <a:r>
              <a:rPr lang="de-DE" sz="1200" kern="100" dirty="0">
                <a:latin typeface="Calibri" panose="020F0502020204030204" pitchFamily="34" charset="0"/>
                <a:ea typeface="Calibri" panose="020F0502020204030204" pitchFamily="34" charset="0"/>
                <a:cs typeface="Times New Roman" panose="02020603050405020304" pitchFamily="18" charset="0"/>
              </a:rPr>
              <a:t>Was soll die Infographik ausdrücken? Im übergeordneten Kontext von territorialen Treibhausgasbilanzen entfallen auf die kommunalen Zuständigkeiten in der Regel zwischen 1 bis 3 Prozent im Vergleich zu den Sektoren Verkehr, Gewerbe/Handel/Dienstleistungen oder Haushalte. Dadurch entsteht oft der Eindruck, diese Emissionen seien nicht relevant. Dieser Eindruck täuscht, denn betrachtet man es auf Ebene von Einzelverursachern, ist die kommunale Verwaltung ein „Schwergewicht“. Möglicherweise verursachen nur große Industrieunternehmen mehr Emissionen auf Ebene eines Einzelakteurs. Hinter den Sektoren Verkehr steht eine Vielzahl von Verkehrsteilnehmern oder hinter dem Sektor Haushalte stehen alle Einwohnenden der Kommune. </a:t>
            </a:r>
          </a:p>
          <a:p>
            <a:pPr>
              <a:lnSpc>
                <a:spcPct val="107000"/>
              </a:lnSpc>
              <a:spcAft>
                <a:spcPts val="829"/>
              </a:spcAft>
            </a:pPr>
            <a:r>
              <a:rPr lang="de-DE" sz="1200" kern="100" dirty="0">
                <a:latin typeface="Calibri" panose="020F0502020204030204" pitchFamily="34" charset="0"/>
                <a:ea typeface="Calibri" panose="020F0502020204030204" pitchFamily="34" charset="0"/>
                <a:cs typeface="Times New Roman" panose="02020603050405020304" pitchFamily="18" charset="0"/>
              </a:rPr>
              <a:t> </a:t>
            </a:r>
          </a:p>
          <a:p>
            <a:r>
              <a:rPr lang="de-DE" sz="1200" dirty="0">
                <a:latin typeface="Calibri" panose="020F0502020204030204" pitchFamily="34" charset="0"/>
                <a:ea typeface="Calibri" panose="020F0502020204030204" pitchFamily="34" charset="0"/>
                <a:cs typeface="Times New Roman" panose="02020603050405020304" pitchFamily="18" charset="0"/>
              </a:rPr>
              <a:t>Die Infografik soll ausdrücken, dass die Kommune sehr viel Gestaltungsmacht besitzt und 1 bis 3 Prozent nicht wenig sind. </a:t>
            </a:r>
          </a:p>
          <a:p>
            <a:endParaRPr lang="de-DE" sz="1200" dirty="0">
              <a:latin typeface="Calibri" panose="020F0502020204030204" pitchFamily="34" charset="0"/>
              <a:ea typeface="Calibri" panose="020F0502020204030204" pitchFamily="34" charset="0"/>
              <a:cs typeface="Times New Roman" panose="02020603050405020304" pitchFamily="18" charset="0"/>
            </a:endParaRPr>
          </a:p>
          <a:p>
            <a:r>
              <a:rPr lang="de-DE" dirty="0"/>
              <a:t>Weiterführende Informationen: </a:t>
            </a:r>
          </a:p>
          <a:p>
            <a:endParaRPr lang="de-DE" dirty="0"/>
          </a:p>
          <a:p>
            <a:r>
              <a:rPr lang="de-DE" dirty="0"/>
              <a:t>[1] Deutsches Institut für Urbanistik Praxisleitfaden Kommunale Klimaschutz</a:t>
            </a:r>
            <a:br>
              <a:rPr lang="de-DE" dirty="0"/>
            </a:br>
            <a:r>
              <a:rPr lang="de-DE" dirty="0">
                <a:hlinkClick r:id="rId3"/>
              </a:rPr>
              <a:t>https://leitfaden.kommunaler-klimaschutz.de/</a:t>
            </a:r>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Bitte nennen Sie </a:t>
            </a:r>
            <a:r>
              <a:rPr lang="de-DE" b="1" dirty="0"/>
              <a:t>https://www.ie-leipzig.com/auf-dem-weg/ </a:t>
            </a:r>
            <a:r>
              <a:rPr lang="de-DE"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12</a:t>
            </a:fld>
            <a:endParaRPr lang="de-DE"/>
          </a:p>
        </p:txBody>
      </p:sp>
    </p:spTree>
    <p:extLst>
      <p:ext uri="{BB962C8B-B14F-4D97-AF65-F5344CB8AC3E}">
        <p14:creationId xmlns:p14="http://schemas.microsoft.com/office/powerpoint/2010/main" val="3203574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Hinweise</a:t>
            </a:r>
          </a:p>
          <a:p>
            <a:endParaRPr lang="de-DE" dirty="0"/>
          </a:p>
          <a:p>
            <a:pPr>
              <a:lnSpc>
                <a:spcPct val="107000"/>
              </a:lnSpc>
              <a:spcAft>
                <a:spcPts val="829"/>
              </a:spcAft>
            </a:pPr>
            <a:r>
              <a:rPr lang="de-DE" sz="1900" kern="100" dirty="0">
                <a:latin typeface="Calibri" panose="020F0502020204030204" pitchFamily="34" charset="0"/>
                <a:ea typeface="Calibri" panose="020F0502020204030204" pitchFamily="34" charset="0"/>
                <a:cs typeface="Times New Roman" panose="02020603050405020304" pitchFamily="18" charset="0"/>
              </a:rPr>
              <a:t>Was soll die Infographik ausdrücken? Im übergeordneten Kontext von territorialen Treibhausgasbilanzen entfallen auf die kommunalen Zuständigkeiten in der Regel zwischen 1 bis 3 Prozent im Vergleich zu den Sektoren Verkehr, Gewerbe/Handel/Dienstleistungen oder Haushalte. Dadurch entsteht oft der Eindruck, diese Emissionen seien nicht relevant. Dieser Eindruck täuscht, denn betrachtet man es auf Ebene von Einzelverursachern, ist die kommunale Verwaltung ein „Schwergewicht“. Möglicherweise verursachen nur große Industrieunternehmen mehr Emissionen auf Ebene eines Einzelakteurs. Hinter den Sektoren Verkehr steht eine Vielzahl von Verkehrsteilnehmern oder hinter dem Sektor Haushalte stehen alle Einwohnenden der Kommune. </a:t>
            </a:r>
          </a:p>
          <a:p>
            <a:pPr>
              <a:lnSpc>
                <a:spcPct val="107000"/>
              </a:lnSpc>
              <a:spcAft>
                <a:spcPts val="829"/>
              </a:spcAft>
            </a:pPr>
            <a:r>
              <a:rPr lang="de-DE" sz="1900" kern="100" dirty="0">
                <a:latin typeface="Calibri" panose="020F0502020204030204" pitchFamily="34" charset="0"/>
                <a:ea typeface="Calibri" panose="020F0502020204030204" pitchFamily="34" charset="0"/>
                <a:cs typeface="Times New Roman" panose="02020603050405020304" pitchFamily="18" charset="0"/>
              </a:rPr>
              <a:t> </a:t>
            </a:r>
          </a:p>
          <a:p>
            <a:r>
              <a:rPr lang="de-DE" sz="1900" dirty="0">
                <a:latin typeface="Calibri" panose="020F0502020204030204" pitchFamily="34" charset="0"/>
                <a:ea typeface="Calibri" panose="020F0502020204030204" pitchFamily="34" charset="0"/>
                <a:cs typeface="Times New Roman" panose="02020603050405020304" pitchFamily="18" charset="0"/>
              </a:rPr>
              <a:t>Die Infografik soll ausdrücken, dass die Kommune sehr viel Gestaltungsmacht besitzt und 1 bis 3 Prozent nicht wenig sind. </a:t>
            </a:r>
          </a:p>
          <a:p>
            <a:endParaRPr lang="de-DE" sz="1900" dirty="0">
              <a:latin typeface="Calibri" panose="020F0502020204030204" pitchFamily="34" charset="0"/>
              <a:ea typeface="Calibri" panose="020F0502020204030204" pitchFamily="34" charset="0"/>
              <a:cs typeface="Times New Roman" panose="02020603050405020304" pitchFamily="18" charset="0"/>
            </a:endParaRPr>
          </a:p>
          <a:p>
            <a:r>
              <a:rPr lang="de-DE" dirty="0"/>
              <a:t>Weiterführende Informationen: </a:t>
            </a:r>
          </a:p>
          <a:p>
            <a:endParaRPr lang="de-DE" dirty="0"/>
          </a:p>
          <a:p>
            <a:r>
              <a:rPr lang="de-DE" dirty="0"/>
              <a:t>[1] Deutsches Institut für Urbanistik Praxisleitfaden Kommunale Klimaschutz</a:t>
            </a:r>
            <a:br>
              <a:rPr lang="de-DE" dirty="0"/>
            </a:br>
            <a:r>
              <a:rPr lang="de-DE" dirty="0">
                <a:hlinkClick r:id="rId3"/>
              </a:rPr>
              <a:t>https://leitfaden.kommunaler-klimaschutz.de/</a:t>
            </a:r>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Bitte nennen Sie </a:t>
            </a:r>
            <a:r>
              <a:rPr lang="de-DE" b="1" dirty="0"/>
              <a:t>https://www.ie-leipzig.com/auf-dem-weg/ </a:t>
            </a:r>
            <a:r>
              <a:rPr lang="de-DE"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13</a:t>
            </a:fld>
            <a:endParaRPr lang="de-DE"/>
          </a:p>
        </p:txBody>
      </p:sp>
    </p:spTree>
    <p:extLst>
      <p:ext uri="{BB962C8B-B14F-4D97-AF65-F5344CB8AC3E}">
        <p14:creationId xmlns:p14="http://schemas.microsoft.com/office/powerpoint/2010/main" val="2947351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Hinweise</a:t>
            </a:r>
          </a:p>
          <a:p>
            <a:endParaRPr lang="de-DE" dirty="0"/>
          </a:p>
          <a:p>
            <a:r>
              <a:rPr lang="de-DE" dirty="0"/>
              <a:t>In Kooperation mit dem Bundesverband Klimaschutz (BVKS) wurde im Dezember 2024 eine Umfrage bei Mitgliedern sowie Abonnierenden des BVKS-Newsletters durchgeführt. </a:t>
            </a:r>
            <a:r>
              <a:rPr lang="de-DE" sz="1200" dirty="0">
                <a:effectLst/>
                <a:latin typeface="Arial" panose="020B0604020202020204" pitchFamily="34" charset="0"/>
                <a:cs typeface="Times New Roman" panose="02020603050405020304" pitchFamily="18" charset="0"/>
              </a:rPr>
              <a:t>Insgesamt haben 312 Personen teilgenommen. 88 % der Teilnehmenden arbeiten in einer Kommune, mehrheitlich im Klimaschutzmanagement, Umwelt- und Nachhaltigkeitsbereich. Die Antworten zu dieser Frage wurden geclustert ausgewertet. </a:t>
            </a: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t>Bitte nennen Sie </a:t>
            </a:r>
            <a:r>
              <a:rPr lang="de-DE" sz="1000" b="1" dirty="0"/>
              <a:t>https://www.ie-leipzig.com/auf-dem-weg/ </a:t>
            </a:r>
            <a:r>
              <a:rPr lang="de-DE" sz="1000"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14</a:t>
            </a:fld>
            <a:endParaRPr lang="de-DE"/>
          </a:p>
        </p:txBody>
      </p:sp>
    </p:spTree>
    <p:extLst>
      <p:ext uri="{BB962C8B-B14F-4D97-AF65-F5344CB8AC3E}">
        <p14:creationId xmlns:p14="http://schemas.microsoft.com/office/powerpoint/2010/main" val="3796972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933C8A2-A467-C346-B10F-527D284E93C7}" type="slidenum">
              <a:rPr lang="de-DE" smtClean="0"/>
              <a:t>15</a:t>
            </a:fld>
            <a:endParaRPr lang="de-DE" dirty="0"/>
          </a:p>
        </p:txBody>
      </p:sp>
    </p:spTree>
    <p:extLst>
      <p:ext uri="{BB962C8B-B14F-4D97-AF65-F5344CB8AC3E}">
        <p14:creationId xmlns:p14="http://schemas.microsoft.com/office/powerpoint/2010/main" val="273956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DF90C27-2189-4FED-8FDA-00DAD7BD2D37}" type="slidenum">
              <a:rPr lang="de-DE" smtClean="0"/>
              <a:t>2</a:t>
            </a:fld>
            <a:endParaRPr lang="de-DE"/>
          </a:p>
        </p:txBody>
      </p:sp>
    </p:spTree>
    <p:extLst>
      <p:ext uri="{BB962C8B-B14F-4D97-AF65-F5344CB8AC3E}">
        <p14:creationId xmlns:p14="http://schemas.microsoft.com/office/powerpoint/2010/main" val="293841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 Icons dürfen frei, einzeln und auch ohne Bezeichnung verwendet werden. Die Etappen orientieren sich am Leitfaden des Umweltbundesamtes aus dem Jahr 2021. In darauf aufbauenden Darstellungen und auch in der Praxis werden diese Etappen teilweise vereinfacht in weniger Stufen dargestellt, z.B. als Grundsatzbeschluss, Bilanzierung, Planung/Konzept, Umsetzung und Monitoring/Controlling. Wesentliche Unterscheidung und Weiterentwicklung im Vergleich zum UBA-Leitfaden: Eine freiwillige Kompensation im Kontext der Verwaltung wird nicht als tragfähig eingeschätzt. Die Etappe ist jedoch verblieben, da die Auseinandersetzung und Erarbeitung einer Position hier notwendig bleibt. </a:t>
            </a:r>
          </a:p>
          <a:p>
            <a:endParaRPr lang="de-DE" sz="1000" dirty="0">
              <a:latin typeface="Aptos Light" panose="020B0004020202020204" pitchFamily="34" charset="0"/>
            </a:endParaRPr>
          </a:p>
          <a:p>
            <a:r>
              <a:rPr lang="de-DE" sz="1000" dirty="0">
                <a:latin typeface="Aptos Light" panose="020B0004020202020204" pitchFamily="34" charset="0"/>
              </a:rPr>
              <a:t>Weiterführende Information: </a:t>
            </a:r>
          </a:p>
          <a:p>
            <a:endParaRPr lang="de-DE" sz="1000" dirty="0">
              <a:latin typeface="Aptos Light" panose="020B0004020202020204" pitchFamily="34" charset="0"/>
            </a:endParaRPr>
          </a:p>
          <a:p>
            <a:pPr defTabSz="947684">
              <a:defRPr/>
            </a:pPr>
            <a:r>
              <a:rPr lang="de-DE" sz="1000" dirty="0">
                <a:latin typeface="Aptos Light" panose="020B0004020202020204" pitchFamily="34" charset="0"/>
              </a:rPr>
              <a:t>[1] Umweltbundesamt, Der Weg zur treibhausgasneutralen Verwaltung: Etappen und Hilfestellungen, 2021</a:t>
            </a:r>
          </a:p>
          <a:p>
            <a:pPr defTabSz="947684">
              <a:defRPr/>
            </a:pPr>
            <a:r>
              <a:rPr lang="de-DE" sz="1000" dirty="0">
                <a:latin typeface="Aptos Light" panose="020B0004020202020204" pitchFamily="34" charset="0"/>
                <a:hlinkClick r:id="rId3"/>
              </a:rPr>
              <a:t>https://www.umweltbundesamt.de/publikationen/der-weg-zur-treibhausgasneutralen-verwaltungbundesamt</a:t>
            </a:r>
            <a:endParaRPr lang="de-DE" sz="1000" dirty="0">
              <a:latin typeface="Aptos Light" panose="020B0004020202020204" pitchFamily="34" charset="0"/>
            </a:endParaRPr>
          </a:p>
          <a:p>
            <a:pPr defTabSz="947684">
              <a:defRPr/>
            </a:pPr>
            <a:endParaRPr lang="de-DE" sz="1000" dirty="0">
              <a:latin typeface="Aptos Light" panose="020B0004020202020204" pitchFamily="34" charset="0"/>
            </a:endParaRPr>
          </a:p>
          <a:p>
            <a:r>
              <a:rPr lang="de-DE" sz="1200" dirty="0"/>
              <a:t>Bitte nennen Sie </a:t>
            </a:r>
            <a:r>
              <a:rPr lang="de-DE" sz="1200" b="1" dirty="0"/>
              <a:t>https://www.ie-leipzig.com/auf-dem-weg/ </a:t>
            </a:r>
            <a:r>
              <a:rPr lang="de-DE" sz="1200" dirty="0"/>
              <a:t>als Quelle. </a:t>
            </a:r>
          </a:p>
          <a:p>
            <a:pPr defTabSz="947684">
              <a:defRPr/>
            </a:pPr>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3</a:t>
            </a:fld>
            <a:endParaRPr lang="de-DE"/>
          </a:p>
        </p:txBody>
      </p:sp>
    </p:spTree>
    <p:extLst>
      <p:ext uri="{BB962C8B-B14F-4D97-AF65-F5344CB8AC3E}">
        <p14:creationId xmlns:p14="http://schemas.microsoft.com/office/powerpoint/2010/main" val="169411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Diese Abbildung ermöglicht es, darzustellen, welche Etappen auf dem Weg zur treibhausgasneutralen Verwaltung bereits umgesetzt wurden oder welche aktuell noch in Erarbeitung sind. Die Etappen orientieren sich am Leitfaden des Umweltbundesamtes aus dem Jahr 2021. In darauf aufbauenden Darstellungen und auch in der Praxis werden diese Etappen teilweise vereinfacht in weniger Stufen dargestellt, z.B. als Grundsatzbeschluss, Bilanzierung, Planung/Konzept, Umsetzung und Monitoring/Controlling. Wesentliche Unterscheidung und Weiterentwicklung im Vergleich zum UBA-Leitfaden: Eine freiwillige Kompensation im Kontext der Verwaltung wird nicht als tragfähig eingeschätzt. Die Etappe ist jedoch verblieben, da die Auseinandersetzung und Erarbeitung einer Position hier notwendig bleibt. </a:t>
            </a:r>
          </a:p>
          <a:p>
            <a:endParaRPr lang="de-DE" sz="1000" dirty="0">
              <a:latin typeface="Aptos Light" panose="020B0004020202020204" pitchFamily="34" charset="0"/>
            </a:endParaRPr>
          </a:p>
          <a:p>
            <a:r>
              <a:rPr lang="de-DE" sz="1000" dirty="0">
                <a:latin typeface="Aptos Light" panose="020B0004020202020204" pitchFamily="34" charset="0"/>
              </a:rPr>
              <a:t>Weiterführende Information: </a:t>
            </a:r>
          </a:p>
          <a:p>
            <a:endParaRPr lang="de-DE" sz="1000" dirty="0">
              <a:latin typeface="Aptos Light" panose="020B0004020202020204" pitchFamily="34" charset="0"/>
            </a:endParaRPr>
          </a:p>
          <a:p>
            <a:pPr defTabSz="947684">
              <a:defRPr/>
            </a:pPr>
            <a:r>
              <a:rPr lang="de-DE" sz="1000" dirty="0">
                <a:latin typeface="Aptos Light" panose="020B0004020202020204" pitchFamily="34" charset="0"/>
              </a:rPr>
              <a:t>[1] Umweltbundesamt, Der Weg zur treibhausgasneutralen Verwaltung: Etappen und Hilfestellungen, 2021</a:t>
            </a:r>
          </a:p>
          <a:p>
            <a:pPr defTabSz="947684">
              <a:defRPr/>
            </a:pPr>
            <a:r>
              <a:rPr lang="de-DE" sz="1000" dirty="0">
                <a:latin typeface="Aptos Light" panose="020B0004020202020204" pitchFamily="34" charset="0"/>
                <a:hlinkClick r:id="rId3"/>
              </a:rPr>
              <a:t>https://www.umweltbundesamt.de/publikationen/der-weg-zur-treibhausgasneutralen-verwaltungbundesamt</a:t>
            </a:r>
            <a:endParaRPr lang="de-DE" sz="1000" dirty="0">
              <a:latin typeface="Aptos Light" panose="020B0004020202020204" pitchFamily="34" charset="0"/>
            </a:endParaRPr>
          </a:p>
          <a:p>
            <a:pPr defTabSz="947684">
              <a:defRPr/>
            </a:pPr>
            <a:endParaRPr lang="de-DE" sz="1000" dirty="0">
              <a:latin typeface="Aptos Light" panose="020B0004020202020204" pitchFamily="34" charset="0"/>
            </a:endParaRPr>
          </a:p>
          <a:p>
            <a:r>
              <a:rPr lang="de-DE" sz="1200" dirty="0"/>
              <a:t>Bitte nennen Sie </a:t>
            </a:r>
            <a:r>
              <a:rPr lang="de-DE" sz="1200" b="1" dirty="0"/>
              <a:t>https://www.ie-leipzig.com/auf-dem-weg/ </a:t>
            </a:r>
            <a:r>
              <a:rPr lang="de-DE" sz="1200" dirty="0"/>
              <a:t>als Quelle. </a:t>
            </a:r>
          </a:p>
          <a:p>
            <a:pPr defTabSz="947684">
              <a:defRPr/>
            </a:pPr>
            <a:endParaRPr lang="de-DE" sz="1000" dirty="0">
              <a:latin typeface="Aptos Light"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4</a:t>
            </a:fld>
            <a:endParaRPr lang="de-DE"/>
          </a:p>
        </p:txBody>
      </p:sp>
    </p:spTree>
    <p:extLst>
      <p:ext uri="{BB962C8B-B14F-4D97-AF65-F5344CB8AC3E}">
        <p14:creationId xmlns:p14="http://schemas.microsoft.com/office/powerpoint/2010/main" val="154367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latin typeface="Aptos Light" panose="020B0004020202020204" pitchFamily="34" charset="0"/>
              </a:rPr>
              <a:t>Hinweise: </a:t>
            </a:r>
          </a:p>
          <a:p>
            <a:endParaRPr lang="de-DE" sz="1200" dirty="0">
              <a:latin typeface="Aptos Light" panose="020B0004020202020204" pitchFamily="34" charset="0"/>
            </a:endParaRPr>
          </a:p>
          <a:p>
            <a:r>
              <a:rPr lang="de-DE" sz="1200" dirty="0">
                <a:latin typeface="Aptos Light" panose="020B0004020202020204" pitchFamily="34" charset="0"/>
              </a:rPr>
              <a:t>Diese Abbildung kann frei verwendet werden. </a:t>
            </a:r>
          </a:p>
          <a:p>
            <a:endParaRPr lang="de-DE" sz="1200" dirty="0">
              <a:latin typeface="Aptos Light" panose="020B0004020202020204" pitchFamily="34" charset="0"/>
            </a:endParaRPr>
          </a:p>
          <a:p>
            <a:r>
              <a:rPr lang="de-DE" sz="1800" dirty="0"/>
              <a:t>Bitte nennen Sie </a:t>
            </a:r>
            <a:r>
              <a:rPr lang="de-DE" sz="1800" b="1" dirty="0"/>
              <a:t>https://www.ie-leipzig.com/auf-dem-weg/ </a:t>
            </a:r>
            <a:r>
              <a:rPr lang="de-DE" sz="1800" dirty="0"/>
              <a:t>als Quelle. </a:t>
            </a:r>
          </a:p>
          <a:p>
            <a:pPr defTabSz="947684">
              <a:defRPr/>
            </a:pPr>
            <a:endParaRPr lang="de-DE" sz="1200" dirty="0">
              <a:latin typeface="Aptos Light"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6</a:t>
            </a:fld>
            <a:endParaRPr lang="de-DE"/>
          </a:p>
        </p:txBody>
      </p:sp>
    </p:spTree>
    <p:extLst>
      <p:ext uri="{BB962C8B-B14F-4D97-AF65-F5344CB8AC3E}">
        <p14:creationId xmlns:p14="http://schemas.microsoft.com/office/powerpoint/2010/main" val="209900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a:latin typeface="Aptos Light" panose="020B0004020202020204" pitchFamily="34" charset="0"/>
              </a:rPr>
              <a:t>Hinweise: </a:t>
            </a:r>
          </a:p>
          <a:p>
            <a:endParaRPr lang="de-DE" sz="800" dirty="0">
              <a:latin typeface="Aptos Light" panose="020B0004020202020204" pitchFamily="34" charset="0"/>
            </a:endParaRPr>
          </a:p>
          <a:p>
            <a:r>
              <a:rPr lang="de-DE" sz="800" dirty="0"/>
              <a:t>Bitte nennen Sie </a:t>
            </a:r>
            <a:r>
              <a:rPr lang="de-DE" sz="800" b="1" dirty="0"/>
              <a:t>https://www.ie-leipzig.com/auf-dem-weg/ </a:t>
            </a:r>
            <a:r>
              <a:rPr lang="de-DE" sz="800" dirty="0"/>
              <a:t>als Quelle für die Darstellung. </a:t>
            </a:r>
          </a:p>
          <a:p>
            <a:endParaRPr lang="de-DE" sz="800" dirty="0"/>
          </a:p>
          <a:p>
            <a:r>
              <a:rPr lang="de-DE" sz="800" dirty="0"/>
              <a:t>Die Aussagen zum Klimawandel basieren auf folgenden Quellen: </a:t>
            </a:r>
          </a:p>
          <a:p>
            <a:endParaRPr lang="de-DE" sz="800" dirty="0">
              <a:latin typeface="Aptos Light" panose="020B0004020202020204" pitchFamily="34" charset="0"/>
            </a:endParaRPr>
          </a:p>
          <a:p>
            <a:endParaRPr lang="de-DE" sz="800" b="0" dirty="0">
              <a:latin typeface="+mn-lt"/>
            </a:endParaRPr>
          </a:p>
          <a:p>
            <a:r>
              <a:rPr lang="de-DE" sz="800" b="0" dirty="0">
                <a:latin typeface="+mn-lt"/>
              </a:rPr>
              <a:t>[1] I</a:t>
            </a:r>
            <a:r>
              <a:rPr lang="de-DE" sz="800" b="0" i="0" dirty="0">
                <a:solidFill>
                  <a:srgbClr val="111111"/>
                </a:solidFill>
                <a:effectLst/>
                <a:latin typeface="+mn-lt"/>
              </a:rPr>
              <a:t>PCC, 2018: Summary for </a:t>
            </a:r>
            <a:r>
              <a:rPr lang="de-DE" sz="800" b="0" i="0" dirty="0" err="1">
                <a:solidFill>
                  <a:srgbClr val="111111"/>
                </a:solidFill>
                <a:effectLst/>
                <a:latin typeface="+mn-lt"/>
              </a:rPr>
              <a:t>Policymakers</a:t>
            </a:r>
            <a:r>
              <a:rPr lang="de-DE" sz="800" b="0" i="0" dirty="0">
                <a:solidFill>
                  <a:srgbClr val="111111"/>
                </a:solidFill>
                <a:effectLst/>
                <a:latin typeface="+mn-lt"/>
              </a:rPr>
              <a:t>. In: Global Warming of 1.5 °C. An IPCC Special Report on </a:t>
            </a:r>
            <a:r>
              <a:rPr lang="de-DE" sz="800" b="0" i="0" dirty="0" err="1">
                <a:solidFill>
                  <a:srgbClr val="111111"/>
                </a:solidFill>
                <a:effectLst/>
                <a:latin typeface="+mn-lt"/>
              </a:rPr>
              <a:t>the</a:t>
            </a:r>
            <a:r>
              <a:rPr lang="de-DE" sz="800" b="0" i="0" dirty="0">
                <a:solidFill>
                  <a:srgbClr val="111111"/>
                </a:solidFill>
                <a:effectLst/>
                <a:latin typeface="+mn-lt"/>
              </a:rPr>
              <a:t> </a:t>
            </a:r>
            <a:r>
              <a:rPr lang="de-DE" sz="800" b="0" i="0" dirty="0" err="1">
                <a:solidFill>
                  <a:srgbClr val="111111"/>
                </a:solidFill>
                <a:effectLst/>
                <a:latin typeface="+mn-lt"/>
              </a:rPr>
              <a:t>impacts</a:t>
            </a:r>
            <a:r>
              <a:rPr lang="de-DE" sz="800" b="0" i="0" dirty="0">
                <a:solidFill>
                  <a:srgbClr val="111111"/>
                </a:solidFill>
                <a:effectLst/>
                <a:latin typeface="+mn-lt"/>
              </a:rPr>
              <a:t> of global </a:t>
            </a:r>
            <a:r>
              <a:rPr lang="de-DE" sz="800" b="0" i="0" dirty="0" err="1">
                <a:solidFill>
                  <a:srgbClr val="111111"/>
                </a:solidFill>
                <a:effectLst/>
                <a:latin typeface="+mn-lt"/>
              </a:rPr>
              <a:t>warming</a:t>
            </a:r>
            <a:endParaRPr lang="de-DE" sz="800" b="0" i="0" dirty="0">
              <a:solidFill>
                <a:srgbClr val="111111"/>
              </a:solidFill>
              <a:effectLst/>
              <a:latin typeface="+mn-lt"/>
            </a:endParaRPr>
          </a:p>
          <a:p>
            <a:endParaRPr lang="de-DE" sz="800" b="0" i="0" dirty="0">
              <a:solidFill>
                <a:srgbClr val="111111"/>
              </a:solidFill>
              <a:effectLst/>
              <a:latin typeface="+mn-lt"/>
            </a:endParaRPr>
          </a:p>
          <a:p>
            <a:r>
              <a:rPr lang="de-DE" sz="800" b="0" i="0" dirty="0">
                <a:solidFill>
                  <a:srgbClr val="111111"/>
                </a:solidFill>
                <a:effectLst/>
                <a:latin typeface="+mn-lt"/>
              </a:rPr>
              <a:t>[2] Umweltbundesamt, </a:t>
            </a:r>
            <a:r>
              <a:rPr lang="de-DE" sz="1200" dirty="0">
                <a:hlinkClick r:id="rId3"/>
              </a:rPr>
              <a:t>https://www.umweltbundesamt.de/themen/klima-energie/internationale-eu-klimapolitik/uebereinkommen-von-paris#ziele-des-ubereinkommens-von-paris-uvp von Paris | Umweltbundesamt</a:t>
            </a:r>
            <a:endParaRPr lang="de-DE" sz="1200" dirty="0"/>
          </a:p>
          <a:p>
            <a:endParaRPr lang="de-DE" sz="1200" dirty="0"/>
          </a:p>
          <a:p>
            <a:r>
              <a:rPr lang="de-DE" sz="1200" dirty="0"/>
              <a:t>[3] Klimadashboard Deutschland, </a:t>
            </a:r>
            <a:r>
              <a:rPr lang="de-DE" sz="1800" dirty="0">
                <a:hlinkClick r:id="rId4"/>
              </a:rPr>
              <a:t>https://klimadashboard.de/emissionen/co2-budgetget – Klimadashboard Deutschland</a:t>
            </a:r>
            <a:endParaRPr lang="de-DE" sz="1800" dirty="0"/>
          </a:p>
          <a:p>
            <a:endParaRPr lang="de-DE" sz="1800" dirty="0"/>
          </a:p>
          <a:p>
            <a:r>
              <a:rPr lang="de-DE" sz="1800" dirty="0"/>
              <a:t>[4] EU-Dienst Copernicus, </a:t>
            </a:r>
            <a:r>
              <a:rPr lang="de-DE" sz="1800" dirty="0">
                <a:hlinkClick r:id="rId5"/>
              </a:rPr>
              <a:t>https://atlas.climate.copernicus.eu/atlascus.eu</a:t>
            </a:r>
            <a:endParaRPr lang="de-DE" sz="1800" dirty="0"/>
          </a:p>
          <a:p>
            <a:endParaRPr lang="de-DE" sz="1800" dirty="0"/>
          </a:p>
          <a:p>
            <a:r>
              <a:rPr lang="de-DE" sz="1800" dirty="0"/>
              <a:t>[5] BMWK, </a:t>
            </a:r>
            <a:r>
              <a:rPr lang="de-DE" sz="1800" dirty="0">
                <a:hlinkClick r:id="rId6"/>
              </a:rPr>
              <a:t>www.bmwk.de/Redaktion/DE/Downloads/M-O/Merkblaetter/merkblatt-klimawandelfolgen-in-deutschland-zusammenfassung.pdf?__blob=publicationFile&amp;v=14awandels kosten – Zusammenfassung (bmwk.de)</a:t>
            </a:r>
            <a:endParaRPr lang="de-DE" sz="1800" dirty="0"/>
          </a:p>
          <a:p>
            <a:endParaRPr lang="de-DE" sz="1200" dirty="0"/>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7</a:t>
            </a:fld>
            <a:endParaRPr lang="de-DE"/>
          </a:p>
        </p:txBody>
      </p:sp>
    </p:spTree>
    <p:extLst>
      <p:ext uri="{BB962C8B-B14F-4D97-AF65-F5344CB8AC3E}">
        <p14:creationId xmlns:p14="http://schemas.microsoft.com/office/powerpoint/2010/main" val="1464399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latin typeface="Aptos Light" panose="020B0004020202020204" pitchFamily="34" charset="0"/>
              </a:rPr>
              <a:t>Hinweise: </a:t>
            </a:r>
          </a:p>
          <a:p>
            <a:endParaRPr lang="de-DE" sz="1200" dirty="0">
              <a:latin typeface="Aptos Ligh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baseline="0" dirty="0">
                <a:latin typeface="Calibri" panose="020F0502020204030204" pitchFamily="34" charset="0"/>
              </a:rPr>
              <a:t>Die Vorbildrolle der öffentlichen Verwaltungen wird mittlerweile bereits in 12 Bundesländer in Form von Landesklimaschutzgesetzen festgeschrieben. Die Ziele sehen meist eine Erreichung der THG-Neutralität weit vor 2045 vor.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baseline="0" dirty="0">
              <a:latin typeface="Calibri" panose="020F0502020204030204" pitchFamily="34" charset="0"/>
            </a:endParaRPr>
          </a:p>
          <a:p>
            <a:r>
              <a:rPr lang="de-DE" dirty="0"/>
              <a:t>Bitte nennen Sie </a:t>
            </a:r>
            <a:r>
              <a:rPr lang="de-DE" b="1" dirty="0"/>
              <a:t>https://www.ie-leipzig.com/auf-dem-weg/ </a:t>
            </a:r>
            <a:r>
              <a:rPr lang="de-DE" dirty="0"/>
              <a:t>als Quelle. </a:t>
            </a:r>
          </a:p>
          <a:p>
            <a:endParaRPr lang="de-DE" sz="1200" dirty="0">
              <a:latin typeface="Aptos Light" panose="020B0004020202020204" pitchFamily="34" charset="0"/>
            </a:endParaRPr>
          </a:p>
          <a:p>
            <a:endParaRPr lang="de-DE" sz="1200" dirty="0">
              <a:latin typeface="Aptos Light"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8</a:t>
            </a:fld>
            <a:endParaRPr lang="de-DE"/>
          </a:p>
        </p:txBody>
      </p:sp>
    </p:spTree>
    <p:extLst>
      <p:ext uri="{BB962C8B-B14F-4D97-AF65-F5344CB8AC3E}">
        <p14:creationId xmlns:p14="http://schemas.microsoft.com/office/powerpoint/2010/main" val="1130024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i="0" baseline="0" dirty="0">
                <a:latin typeface="Calibri" panose="020F0502020204030204" pitchFamily="34" charset="0"/>
              </a:rPr>
              <a:t>Die Vorbildrolle der öffentlichen Verwaltungen wird mittlerweile bereits in 12 Bundesländer in Form von Landesklimaschutzgesetzen festgeschrieben. Die Ziele sehen meist eine Erreichung der THG-Neutralität weit vor 2045 vor.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0" i="0" baseline="0" dirty="0">
              <a:latin typeface="Calibri" panose="020F0502020204030204" pitchFamily="34" charset="0"/>
            </a:endParaRPr>
          </a:p>
          <a:p>
            <a:r>
              <a:rPr lang="de-DE" dirty="0"/>
              <a:t>Bitte nennen Sie </a:t>
            </a:r>
            <a:r>
              <a:rPr lang="de-DE" b="1" dirty="0"/>
              <a:t>https://www.ie-leipzig.com/auf-dem-weg/ </a:t>
            </a:r>
            <a:r>
              <a:rPr lang="de-DE" dirty="0"/>
              <a:t>als Quelle. </a:t>
            </a:r>
          </a:p>
          <a:p>
            <a:endParaRPr lang="de-DE" sz="1000" dirty="0">
              <a:latin typeface="Aptos Light" panose="020B0004020202020204" pitchFamily="34" charset="0"/>
            </a:endParaRPr>
          </a:p>
          <a:p>
            <a:endParaRPr lang="de-DE" sz="1000" dirty="0">
              <a:latin typeface="Aptos Light"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9</a:t>
            </a:fld>
            <a:endParaRPr lang="de-DE"/>
          </a:p>
        </p:txBody>
      </p:sp>
    </p:spTree>
    <p:extLst>
      <p:ext uri="{BB962C8B-B14F-4D97-AF65-F5344CB8AC3E}">
        <p14:creationId xmlns:p14="http://schemas.microsoft.com/office/powerpoint/2010/main" val="2011671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142">
              <a:defRPr/>
            </a:pPr>
            <a:r>
              <a:rPr lang="de-DE" dirty="0">
                <a:latin typeface="Arial" panose="020B0604020202020204" pitchFamily="34" charset="0"/>
                <a:cs typeface="Arial" panose="020B0604020202020204" pitchFamily="34" charset="0"/>
              </a:rPr>
              <a:t>Hinweis: </a:t>
            </a:r>
          </a:p>
          <a:p>
            <a:pPr defTabSz="882142">
              <a:defRPr/>
            </a:pPr>
            <a:endParaRPr lang="de-DE" dirty="0">
              <a:latin typeface="Arial" panose="020B0604020202020204" pitchFamily="34" charset="0"/>
              <a:cs typeface="Arial" panose="020B0604020202020204" pitchFamily="34" charset="0"/>
            </a:endParaRPr>
          </a:p>
          <a:p>
            <a:pPr defTabSz="882142">
              <a:defRPr/>
            </a:pPr>
            <a:r>
              <a:rPr lang="de-DE" dirty="0">
                <a:latin typeface="Arial" panose="020B0604020202020204" pitchFamily="34" charset="0"/>
                <a:cs typeface="Arial" panose="020B0604020202020204" pitchFamily="34" charset="0"/>
              </a:rPr>
              <a:t>Das Konzept des „Wollens“, „Können“ und „Sollens“ kommt aus der Pädagogik und wird auch für „selbstlernenden Organisation“ oder Personalentwicklungen angewendet. </a:t>
            </a:r>
          </a:p>
          <a:p>
            <a:pPr defTabSz="882142">
              <a:defRPr/>
            </a:pPr>
            <a:endParaRPr lang="de-DE" dirty="0">
              <a:latin typeface="Arial" panose="020B0604020202020204" pitchFamily="34" charset="0"/>
              <a:cs typeface="Arial" panose="020B0604020202020204" pitchFamily="34" charset="0"/>
            </a:endParaRPr>
          </a:p>
          <a:p>
            <a:pPr defTabSz="882142">
              <a:defRPr/>
            </a:pPr>
            <a:r>
              <a:rPr lang="de-DE" dirty="0">
                <a:latin typeface="Arial" panose="020B0604020202020204" pitchFamily="34" charset="0"/>
                <a:cs typeface="Arial" panose="020B0604020202020204" pitchFamily="34" charset="0"/>
              </a:rPr>
              <a:t>Sollen (auch teilweise Dürfen): übergeordneter Rahmen </a:t>
            </a:r>
          </a:p>
          <a:p>
            <a:pPr defTabSz="882142">
              <a:defRPr/>
            </a:pPr>
            <a:r>
              <a:rPr lang="de-DE" dirty="0">
                <a:latin typeface="Arial" panose="020B0604020202020204" pitchFamily="34" charset="0"/>
                <a:cs typeface="Arial" panose="020B0604020202020204" pitchFamily="34" charset="0"/>
              </a:rPr>
              <a:t>Können: Fähigkeiten und Kompetenzen </a:t>
            </a:r>
          </a:p>
          <a:p>
            <a:pPr defTabSz="882142">
              <a:defRPr/>
            </a:pPr>
            <a:r>
              <a:rPr lang="de-DE" dirty="0">
                <a:latin typeface="Arial" panose="020B0604020202020204" pitchFamily="34" charset="0"/>
                <a:cs typeface="Arial" panose="020B0604020202020204" pitchFamily="34" charset="0"/>
              </a:rPr>
              <a:t>Wollen: Motivation </a:t>
            </a:r>
          </a:p>
          <a:p>
            <a:pPr defTabSz="882142">
              <a:defRPr/>
            </a:pPr>
            <a:endParaRPr lang="de-DE" dirty="0">
              <a:latin typeface="Arial" panose="020B0604020202020204" pitchFamily="34" charset="0"/>
              <a:cs typeface="Arial" panose="020B0604020202020204" pitchFamily="34" charset="0"/>
            </a:endParaRPr>
          </a:p>
          <a:p>
            <a:pPr defTabSz="882142">
              <a:defRPr/>
            </a:pPr>
            <a:r>
              <a:rPr lang="de-DE" dirty="0">
                <a:latin typeface="Arial" panose="020B0604020202020204" pitchFamily="34" charset="0"/>
                <a:cs typeface="Arial" panose="020B0604020202020204" pitchFamily="34" charset="0"/>
              </a:rPr>
              <a:t>Keine Übereinstimmung von Sollen und Wollen =&gt; Wertekonflikt </a:t>
            </a:r>
          </a:p>
          <a:p>
            <a:pPr defTabSz="882142">
              <a:defRPr/>
            </a:pPr>
            <a:r>
              <a:rPr lang="de-DE" dirty="0">
                <a:latin typeface="Arial" panose="020B0604020202020204" pitchFamily="34" charset="0"/>
                <a:cs typeface="Arial" panose="020B0604020202020204" pitchFamily="34" charset="0"/>
              </a:rPr>
              <a:t>Keine Übereinstimmung von Sollen und Können =&gt; Über/Unterforderung </a:t>
            </a:r>
          </a:p>
          <a:p>
            <a:pPr defTabSz="882142">
              <a:defRPr/>
            </a:pPr>
            <a:r>
              <a:rPr lang="de-DE" dirty="0">
                <a:latin typeface="Arial" panose="020B0604020202020204" pitchFamily="34" charset="0"/>
                <a:cs typeface="Arial" panose="020B0604020202020204" pitchFamily="34" charset="0"/>
              </a:rPr>
              <a:t>Übereinstimmung von Wollen/Können =&gt; Selbsteinschätzung/individuelles Lernen </a:t>
            </a:r>
          </a:p>
          <a:p>
            <a:pPr defTabSz="882142">
              <a:defRPr/>
            </a:pPr>
            <a:r>
              <a:rPr lang="de-DE" dirty="0">
                <a:latin typeface="Arial" panose="020B0604020202020204" pitchFamily="34" charset="0"/>
                <a:cs typeface="Arial" panose="020B0604020202020204" pitchFamily="34" charset="0"/>
              </a:rPr>
              <a:t>Kann für Einzelpersonen gelten, aber auch für Organisationen wie eine Verwaltung </a:t>
            </a:r>
          </a:p>
          <a:p>
            <a:pPr defTabSz="882142">
              <a:defRPr/>
            </a:pPr>
            <a:endParaRPr lang="de-DE" dirty="0">
              <a:latin typeface="Arial" panose="020B0604020202020204" pitchFamily="34" charset="0"/>
              <a:cs typeface="Arial" panose="020B0604020202020204" pitchFamily="34" charset="0"/>
            </a:endParaRPr>
          </a:p>
          <a:p>
            <a:pPr defTabSz="882142">
              <a:defRPr/>
            </a:pPr>
            <a:r>
              <a:rPr lang="de-DE" dirty="0">
                <a:latin typeface="Arial" panose="020B0604020202020204" pitchFamily="34" charset="0"/>
                <a:cs typeface="Arial" panose="020B0604020202020204" pitchFamily="34" charset="0"/>
              </a:rPr>
              <a:t>[1] Stephan Ellinger: </a:t>
            </a:r>
            <a:r>
              <a:rPr lang="de-DE" b="0" i="0" dirty="0">
                <a:solidFill>
                  <a:srgbClr val="0C690D"/>
                </a:solidFill>
                <a:effectLst/>
                <a:latin typeface="Asap"/>
              </a:rPr>
              <a:t>Pädagogik des Lernens. Können - Wissen - Wollen im idealtypischen Lernprozess. </a:t>
            </a:r>
            <a:r>
              <a:rPr lang="de-DE" b="0" i="0" dirty="0">
                <a:solidFill>
                  <a:srgbClr val="000000"/>
                </a:solidFill>
                <a:effectLst/>
                <a:latin typeface="Asap"/>
              </a:rPr>
              <a:t>Bielefeld: </a:t>
            </a:r>
            <a:r>
              <a:rPr lang="de-DE" b="0" i="0" dirty="0" err="1">
                <a:solidFill>
                  <a:srgbClr val="000000"/>
                </a:solidFill>
                <a:effectLst/>
                <a:latin typeface="Asap"/>
              </a:rPr>
              <a:t>wbv</a:t>
            </a:r>
            <a:r>
              <a:rPr lang="de-DE" b="0" i="0" dirty="0">
                <a:solidFill>
                  <a:srgbClr val="000000"/>
                </a:solidFill>
                <a:effectLst/>
                <a:latin typeface="Asap"/>
              </a:rPr>
              <a:t> Publikation (2022)</a:t>
            </a:r>
            <a:endParaRPr lang="de-DE" b="0" dirty="0">
              <a:latin typeface="Arial" panose="020B0604020202020204" pitchFamily="34" charset="0"/>
              <a:cs typeface="Arial" panose="020B0604020202020204" pitchFamily="34" charset="0"/>
            </a:endParaRPr>
          </a:p>
          <a:p>
            <a:pPr defTabSz="882142">
              <a:defRPr/>
            </a:pPr>
            <a:endParaRPr lang="de-DE" dirty="0">
              <a:latin typeface="Arial" panose="020B0604020202020204" pitchFamily="34" charset="0"/>
              <a:cs typeface="Arial" panose="020B0604020202020204" pitchFamily="34" charset="0"/>
            </a:endParaRPr>
          </a:p>
          <a:p>
            <a:pPr marL="0" marR="0" lvl="0" indent="0" algn="l" defTabSz="882142" rtl="0" eaLnBrk="1" fontAlgn="auto" latinLnBrk="0" hangingPunct="1">
              <a:lnSpc>
                <a:spcPct val="100000"/>
              </a:lnSpc>
              <a:spcBef>
                <a:spcPts val="0"/>
              </a:spcBef>
              <a:spcAft>
                <a:spcPts val="0"/>
              </a:spcAft>
              <a:buClrTx/>
              <a:buSzTx/>
              <a:buFontTx/>
              <a:buNone/>
              <a:tabLst/>
              <a:defRPr/>
            </a:pPr>
            <a:r>
              <a:rPr lang="de-DE" dirty="0"/>
              <a:t>Bitte nennen Sie </a:t>
            </a:r>
            <a:r>
              <a:rPr lang="de-DE" b="1" dirty="0"/>
              <a:t>https://www.ie-leipzig.com/auf-dem-weg/ </a:t>
            </a:r>
            <a:r>
              <a:rPr lang="de-DE" dirty="0"/>
              <a:t>als Quelle. Die Stichworte können bearbeitet werden.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10</a:t>
            </a:fld>
            <a:endParaRPr lang="de-DE"/>
          </a:p>
        </p:txBody>
      </p:sp>
    </p:spTree>
    <p:extLst>
      <p:ext uri="{BB962C8B-B14F-4D97-AF65-F5344CB8AC3E}">
        <p14:creationId xmlns:p14="http://schemas.microsoft.com/office/powerpoint/2010/main" val="2855167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folie">
    <p:bg>
      <p:bgPr>
        <a:solidFill>
          <a:srgbClr val="2A2E3B"/>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3AFCFFD-05AE-8393-1CE9-D45EF034066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968"/>
          <a:stretch/>
        </p:blipFill>
        <p:spPr>
          <a:xfrm>
            <a:off x="-1" y="4991041"/>
            <a:ext cx="12211393" cy="1866959"/>
          </a:xfrm>
          <a:prstGeom prst="rect">
            <a:avLst/>
          </a:prstGeom>
        </p:spPr>
      </p:pic>
      <p:pic>
        <p:nvPicPr>
          <p:cNvPr id="5" name="Grafik 4" descr="Ein Bild, das Text, Visitenkarte, Screenshot, Schrift enthält.">
            <a:extLst>
              <a:ext uri="{FF2B5EF4-FFF2-40B4-BE49-F238E27FC236}">
                <a16:creationId xmlns:a16="http://schemas.microsoft.com/office/drawing/2014/main" id="{5DA4F37A-7FB6-F652-C578-D249DF4C057B}"/>
              </a:ext>
            </a:extLst>
          </p:cNvPr>
          <p:cNvPicPr>
            <a:picLocks noChangeAspect="1"/>
          </p:cNvPicPr>
          <p:nvPr userDrawn="1"/>
        </p:nvPicPr>
        <p:blipFill rotWithShape="1">
          <a:blip r:embed="rId4"/>
          <a:srcRect t="10239" b="6123"/>
          <a:stretch/>
        </p:blipFill>
        <p:spPr>
          <a:xfrm>
            <a:off x="8806049" y="5165390"/>
            <a:ext cx="2914375" cy="1264595"/>
          </a:xfrm>
          <a:prstGeom prst="rect">
            <a:avLst/>
          </a:prstGeom>
        </p:spPr>
      </p:pic>
      <p:sp>
        <p:nvSpPr>
          <p:cNvPr id="6" name="Titel 1">
            <a:extLst>
              <a:ext uri="{FF2B5EF4-FFF2-40B4-BE49-F238E27FC236}">
                <a16:creationId xmlns:a16="http://schemas.microsoft.com/office/drawing/2014/main" id="{8D8EE63B-BB8F-2B12-2204-3CEAB86660F3}"/>
              </a:ext>
            </a:extLst>
          </p:cNvPr>
          <p:cNvSpPr>
            <a:spLocks noGrp="1"/>
          </p:cNvSpPr>
          <p:nvPr>
            <p:ph type="ctrTitle"/>
          </p:nvPr>
        </p:nvSpPr>
        <p:spPr>
          <a:xfrm>
            <a:off x="381000" y="1866959"/>
            <a:ext cx="9144000" cy="744596"/>
          </a:xfrm>
          <a:prstGeom prst="rect">
            <a:avLst/>
          </a:prstGeom>
        </p:spPr>
        <p:txBody>
          <a:bodyPr anchor="b"/>
          <a:lstStyle>
            <a:lvl1pPr algn="l">
              <a:defRPr sz="4400" b="1">
                <a:solidFill>
                  <a:srgbClr val="7ABAA3"/>
                </a:solidFill>
              </a:defRPr>
            </a:lvl1pPr>
          </a:lstStyle>
          <a:p>
            <a:r>
              <a:rPr lang="de-DE" dirty="0"/>
              <a:t>Mastertitelformat bearbeiten</a:t>
            </a:r>
          </a:p>
        </p:txBody>
      </p:sp>
      <p:sp>
        <p:nvSpPr>
          <p:cNvPr id="7" name="Titel 1">
            <a:extLst>
              <a:ext uri="{FF2B5EF4-FFF2-40B4-BE49-F238E27FC236}">
                <a16:creationId xmlns:a16="http://schemas.microsoft.com/office/drawing/2014/main" id="{64E71B2F-B80D-729A-691E-14028DBE06AF}"/>
              </a:ext>
            </a:extLst>
          </p:cNvPr>
          <p:cNvSpPr txBox="1">
            <a:spLocks/>
          </p:cNvSpPr>
          <p:nvPr userDrawn="1"/>
        </p:nvSpPr>
        <p:spPr>
          <a:xfrm>
            <a:off x="390696" y="1260822"/>
            <a:ext cx="11329728" cy="744596"/>
          </a:xfrm>
          <a:prstGeom prst="rect">
            <a:avLst/>
          </a:prstGeom>
        </p:spPr>
        <p:txBody>
          <a:bodyPr anchor="b"/>
          <a:lstStyle>
            <a:lvl1pPr algn="l" defTabSz="914400" rtl="0" eaLnBrk="1" latinLnBrk="0" hangingPunct="1">
              <a:lnSpc>
                <a:spcPct val="90000"/>
              </a:lnSpc>
              <a:spcBef>
                <a:spcPct val="0"/>
              </a:spcBef>
              <a:buNone/>
              <a:defRPr sz="4400" b="1" kern="1200">
                <a:solidFill>
                  <a:srgbClr val="7ABAA3"/>
                </a:solidFill>
                <a:latin typeface="+mj-lt"/>
                <a:ea typeface="+mj-ea"/>
                <a:cs typeface="+mj-cs"/>
              </a:defRPr>
            </a:lvl1pPr>
          </a:lstStyle>
          <a:p>
            <a:r>
              <a:rPr lang="de-DE" sz="2800" b="0" dirty="0">
                <a:solidFill>
                  <a:schemeClr val="bg1"/>
                </a:solidFill>
              </a:rPr>
              <a:t>IkKa – Instrumente für kommunale Klimaschutzarbeit – Etappen-Rucksack  </a:t>
            </a:r>
          </a:p>
        </p:txBody>
      </p:sp>
      <p:pic>
        <p:nvPicPr>
          <p:cNvPr id="8" name="Grafik 7">
            <a:extLst>
              <a:ext uri="{FF2B5EF4-FFF2-40B4-BE49-F238E27FC236}">
                <a16:creationId xmlns:a16="http://schemas.microsoft.com/office/drawing/2014/main" id="{6F062E75-F7A4-0E78-C3F4-BC3A5E0E944E}"/>
              </a:ext>
            </a:extLst>
          </p:cNvPr>
          <p:cNvPicPr>
            <a:picLocks noChangeAspect="1"/>
          </p:cNvPicPr>
          <p:nvPr userDrawn="1"/>
        </p:nvPicPr>
        <p:blipFill rotWithShape="1">
          <a:blip r:embed="rId5"/>
          <a:srcRect b="15509"/>
          <a:stretch/>
        </p:blipFill>
        <p:spPr>
          <a:xfrm>
            <a:off x="275925" y="5156214"/>
            <a:ext cx="4749117" cy="1095908"/>
          </a:xfrm>
          <a:prstGeom prst="rect">
            <a:avLst/>
          </a:prstGeom>
        </p:spPr>
      </p:pic>
    </p:spTree>
    <p:extLst>
      <p:ext uri="{BB962C8B-B14F-4D97-AF65-F5344CB8AC3E}">
        <p14:creationId xmlns:p14="http://schemas.microsoft.com/office/powerpoint/2010/main" val="387046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Diagramm">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875B9A4-31D1-92DF-9F97-B00B03DD51E7}"/>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1">
            <a:extLst>
              <a:ext uri="{FF2B5EF4-FFF2-40B4-BE49-F238E27FC236}">
                <a16:creationId xmlns:a16="http://schemas.microsoft.com/office/drawing/2014/main" id="{3F18AE4D-EF97-B25D-9A1C-9A919D6B9C05}"/>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7" name="Grafik 6">
            <a:extLst>
              <a:ext uri="{FF2B5EF4-FFF2-40B4-BE49-F238E27FC236}">
                <a16:creationId xmlns:a16="http://schemas.microsoft.com/office/drawing/2014/main" id="{F4214920-C6D5-3F7A-93D7-81ED58919B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6" name="Foliennummernplatzhalter 5">
            <a:extLst>
              <a:ext uri="{FF2B5EF4-FFF2-40B4-BE49-F238E27FC236}">
                <a16:creationId xmlns:a16="http://schemas.microsoft.com/office/drawing/2014/main" id="{03AAA495-84EE-4E01-A2B6-A3284B5EE75B}"/>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25FE4008-06DE-FB06-6909-33BB0DBD2D4F}"/>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07307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70BA9381-A577-D397-963A-ABF034C6B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1827" cy="1111827"/>
          </a:xfrm>
          <a:prstGeom prst="rect">
            <a:avLst/>
          </a:prstGeom>
        </p:spPr>
      </p:pic>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sp>
        <p:nvSpPr>
          <p:cNvPr id="2" name="Foliennummernplatzhalter 5">
            <a:extLst>
              <a:ext uri="{FF2B5EF4-FFF2-40B4-BE49-F238E27FC236}">
                <a16:creationId xmlns:a16="http://schemas.microsoft.com/office/drawing/2014/main" id="{5818C06B-6D15-A8BB-6183-D7C3CF221C3C}"/>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5BD2DA3C-9ADE-BE39-50B5-7275F7C22DAD}"/>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366413605"/>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66952155-0B58-E83D-09E6-52A17D5E81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F8B77712-1B59-EAC8-CA2A-892C6AB45D3E}"/>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5835A7B7-7528-824B-0AD9-017B29B83021}"/>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2812316185"/>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a:extLst>
              <a:ext uri="{FF2B5EF4-FFF2-40B4-BE49-F238E27FC236}">
                <a16:creationId xmlns:a16="http://schemas.microsoft.com/office/drawing/2014/main" id="{62F3D4FC-AB19-8223-B911-4F095E89F3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CB666770-AD9F-A9D3-1C4B-7CC6A04191FD}"/>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167A913D-23D5-C950-CCAC-72322B90575F}"/>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617466929"/>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Screenshot, Zeichnung, Grafiken, Design enthält.&#10;&#10;Automatisch generierte Beschreibung">
            <a:extLst>
              <a:ext uri="{FF2B5EF4-FFF2-40B4-BE49-F238E27FC236}">
                <a16:creationId xmlns:a16="http://schemas.microsoft.com/office/drawing/2014/main" id="{7A75732D-CA01-65A4-EB6D-1A3EA4A870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1795237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5FA2BAD-C384-0545-800C-83B18DA75FD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8622FF09-B820-35EF-A5F5-5444728C7BC0}"/>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descr="Ein Bild, das Zeichnung, Diagramm, gelb, Design enthält.&#10;&#10;Automatisch generierte Beschreibung">
            <a:extLst>
              <a:ext uri="{FF2B5EF4-FFF2-40B4-BE49-F238E27FC236}">
                <a16:creationId xmlns:a16="http://schemas.microsoft.com/office/drawing/2014/main" id="{3188BEA8-D59B-A7A3-F7BF-97ABE52929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42344164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Überschrift_Inhalt_einespalti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5D25BFD-9446-CE45-B234-49B2E2E27A5F}"/>
              </a:ext>
            </a:extLst>
          </p:cNvPr>
          <p:cNvSpPr>
            <a:spLocks noGrp="1"/>
          </p:cNvSpPr>
          <p:nvPr>
            <p:ph type="sldNum" sz="quarter" idx="11"/>
          </p:nvPr>
        </p:nvSpPr>
        <p:spPr/>
        <p:txBody>
          <a:bodyPr/>
          <a:lstStyle/>
          <a:p>
            <a:pPr algn="l"/>
            <a:endParaRPr lang="de-DE" sz="1100" dirty="0"/>
          </a:p>
        </p:txBody>
      </p:sp>
      <p:sp>
        <p:nvSpPr>
          <p:cNvPr id="2" name="Rechteck 1">
            <a:extLst>
              <a:ext uri="{FF2B5EF4-FFF2-40B4-BE49-F238E27FC236}">
                <a16:creationId xmlns:a16="http://schemas.microsoft.com/office/drawing/2014/main" id="{FBDA350C-82B6-BE9F-78FE-F039F259203F}"/>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5B1B0EA1-AA20-8235-844E-E6D503FB673C}"/>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7" name="Grafik 6" descr="Ein Bild, das Zeichnung, Muster, Design enthält.&#10;&#10;Automatisch generierte Beschreibung">
            <a:extLst>
              <a:ext uri="{FF2B5EF4-FFF2-40B4-BE49-F238E27FC236}">
                <a16:creationId xmlns:a16="http://schemas.microsoft.com/office/drawing/2014/main" id="{61AD0E22-3193-7596-A28D-4344C0621B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579548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3D880C-59E0-37F3-8849-F2D9212AC5D2}"/>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7D6A46A3-52A7-0CFA-256E-FC977D422D8D}"/>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6" name="Grafik 5" descr="Ein Bild, das Grafiken, Kreis, Cartoon, Design enthält.&#10;&#10;Automatisch generierte Beschreibung">
            <a:extLst>
              <a:ext uri="{FF2B5EF4-FFF2-40B4-BE49-F238E27FC236}">
                <a16:creationId xmlns:a16="http://schemas.microsoft.com/office/drawing/2014/main" id="{ECE4E813-85A3-2DBA-CB41-3959916A38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27356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3D880C-59E0-37F3-8849-F2D9212AC5D2}"/>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3" name="Titel 1">
            <a:extLst>
              <a:ext uri="{FF2B5EF4-FFF2-40B4-BE49-F238E27FC236}">
                <a16:creationId xmlns:a16="http://schemas.microsoft.com/office/drawing/2014/main" id="{7D6A46A3-52A7-0CFA-256E-FC977D422D8D}"/>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descr="Ein Bild, das Screenshot, Kunst, Design, Darstellung enthält.&#10;&#10;Automatisch generierte Beschreibung">
            <a:extLst>
              <a:ext uri="{FF2B5EF4-FFF2-40B4-BE49-F238E27FC236}">
                <a16:creationId xmlns:a16="http://schemas.microsoft.com/office/drawing/2014/main" id="{9B5B5A0E-E4D7-5EAD-72D5-DB1C93ABB8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1617012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Nachtfalter und Schmetterlinge, Insekt, Zeichnung, Wirbellose enthält.&#10;&#10;Automatisch generierte Beschreibung">
            <a:extLst>
              <a:ext uri="{FF2B5EF4-FFF2-40B4-BE49-F238E27FC236}">
                <a16:creationId xmlns:a16="http://schemas.microsoft.com/office/drawing/2014/main" id="{E80F6B9D-CD2F-0895-1775-F372E006FB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7880785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elfolie">
    <p:bg>
      <p:bgPr>
        <a:solidFill>
          <a:srgbClr val="2A2E3B"/>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3AFCFFD-05AE-8393-1CE9-D45EF034066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968"/>
          <a:stretch/>
        </p:blipFill>
        <p:spPr>
          <a:xfrm>
            <a:off x="-1" y="4991041"/>
            <a:ext cx="12211393" cy="1866959"/>
          </a:xfrm>
          <a:prstGeom prst="rect">
            <a:avLst/>
          </a:prstGeom>
        </p:spPr>
      </p:pic>
      <p:pic>
        <p:nvPicPr>
          <p:cNvPr id="5" name="Grafik 4" descr="Ein Bild, das Text, Visitenkarte, Screenshot, Schrift enthält.">
            <a:extLst>
              <a:ext uri="{FF2B5EF4-FFF2-40B4-BE49-F238E27FC236}">
                <a16:creationId xmlns:a16="http://schemas.microsoft.com/office/drawing/2014/main" id="{5DA4F37A-7FB6-F652-C578-D249DF4C057B}"/>
              </a:ext>
            </a:extLst>
          </p:cNvPr>
          <p:cNvPicPr>
            <a:picLocks noChangeAspect="1"/>
          </p:cNvPicPr>
          <p:nvPr userDrawn="1"/>
        </p:nvPicPr>
        <p:blipFill rotWithShape="1">
          <a:blip r:embed="rId4"/>
          <a:srcRect t="10239" b="6123"/>
          <a:stretch/>
        </p:blipFill>
        <p:spPr>
          <a:xfrm>
            <a:off x="8797341" y="5292222"/>
            <a:ext cx="2914375" cy="1264595"/>
          </a:xfrm>
          <a:prstGeom prst="rect">
            <a:avLst/>
          </a:prstGeom>
        </p:spPr>
      </p:pic>
      <p:pic>
        <p:nvPicPr>
          <p:cNvPr id="8" name="Grafik 7">
            <a:extLst>
              <a:ext uri="{FF2B5EF4-FFF2-40B4-BE49-F238E27FC236}">
                <a16:creationId xmlns:a16="http://schemas.microsoft.com/office/drawing/2014/main" id="{6F062E75-F7A4-0E78-C3F4-BC3A5E0E944E}"/>
              </a:ext>
            </a:extLst>
          </p:cNvPr>
          <p:cNvPicPr>
            <a:picLocks noChangeAspect="1"/>
          </p:cNvPicPr>
          <p:nvPr userDrawn="1"/>
        </p:nvPicPr>
        <p:blipFill rotWithShape="1">
          <a:blip r:embed="rId5"/>
          <a:srcRect b="15509"/>
          <a:stretch/>
        </p:blipFill>
        <p:spPr>
          <a:xfrm>
            <a:off x="275925" y="5156214"/>
            <a:ext cx="4749117" cy="1095908"/>
          </a:xfrm>
          <a:prstGeom prst="rect">
            <a:avLst/>
          </a:prstGeom>
        </p:spPr>
      </p:pic>
    </p:spTree>
    <p:extLst>
      <p:ext uri="{BB962C8B-B14F-4D97-AF65-F5344CB8AC3E}">
        <p14:creationId xmlns:p14="http://schemas.microsoft.com/office/powerpoint/2010/main" val="2191769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4" name="Grafik 3" descr="Ein Bild, das Screenshot, Darstellung, Design enthält.&#10;&#10;Automatisch generierte Beschreibung">
            <a:extLst>
              <a:ext uri="{FF2B5EF4-FFF2-40B4-BE49-F238E27FC236}">
                <a16:creationId xmlns:a16="http://schemas.microsoft.com/office/drawing/2014/main" id="{C30628CA-C844-9891-DE91-603283C05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9986777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Screenshot, Kreis, Grafiken, Darstellung enthält.&#10;&#10;Automatisch generierte Beschreibung">
            <a:extLst>
              <a:ext uri="{FF2B5EF4-FFF2-40B4-BE49-F238E27FC236}">
                <a16:creationId xmlns:a16="http://schemas.microsoft.com/office/drawing/2014/main" id="{EBB94C8D-149E-63D5-659D-8ED64E64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4642" y="0"/>
            <a:ext cx="6858000" cy="6858000"/>
          </a:xfrm>
          <a:prstGeom prst="rect">
            <a:avLst/>
          </a:prstGeom>
        </p:spPr>
      </p:pic>
    </p:spTree>
    <p:extLst>
      <p:ext uri="{BB962C8B-B14F-4D97-AF65-F5344CB8AC3E}">
        <p14:creationId xmlns:p14="http://schemas.microsoft.com/office/powerpoint/2010/main" val="2037690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145473"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4" name="Grafik 3" descr="Ein Bild, das Screenshot, Entwurf, Zeichnung, Design enthält.&#10;&#10;Automatisch generierte Beschreibung">
            <a:extLst>
              <a:ext uri="{FF2B5EF4-FFF2-40B4-BE49-F238E27FC236}">
                <a16:creationId xmlns:a16="http://schemas.microsoft.com/office/drawing/2014/main" id="{191F9F00-9473-F994-CDD4-86AF5382E8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1091" y="0"/>
            <a:ext cx="6858000" cy="6858000"/>
          </a:xfrm>
          <a:prstGeom prst="rect">
            <a:avLst/>
          </a:prstGeom>
        </p:spPr>
      </p:pic>
    </p:spTree>
    <p:extLst>
      <p:ext uri="{BB962C8B-B14F-4D97-AF65-F5344CB8AC3E}">
        <p14:creationId xmlns:p14="http://schemas.microsoft.com/office/powerpoint/2010/main" val="20570266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940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Diagramm">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B74D7C8-B9D3-4BED-BDCE-93041528DBEF}"/>
              </a:ext>
            </a:extLst>
          </p:cNvPr>
          <p:cNvSpPr>
            <a:spLocks noGrp="1"/>
          </p:cNvSpPr>
          <p:nvPr>
            <p:ph type="sldNum" sz="quarter" idx="4"/>
          </p:nvPr>
        </p:nvSpPr>
        <p:spPr>
          <a:xfrm>
            <a:off x="410972" y="6446447"/>
            <a:ext cx="667912" cy="245663"/>
          </a:xfrm>
          <a:prstGeom prst="rect">
            <a:avLst/>
          </a:prstGeom>
        </p:spPr>
        <p:txBody>
          <a:bodyPr vert="horz" lIns="0" tIns="0" rIns="0" bIns="0" rtlCol="0" anchor="t" anchorCtr="0"/>
          <a:lstStyle>
            <a:lvl1pPr algn="r">
              <a:defRPr sz="1200" b="1">
                <a:solidFill>
                  <a:srgbClr val="8DC31A"/>
                </a:solidFill>
              </a:defRPr>
            </a:lvl1pPr>
          </a:lstStyle>
          <a:p>
            <a:pPr algn="l"/>
            <a:r>
              <a:rPr lang="de-DE" dirty="0"/>
              <a:t>Seite </a:t>
            </a:r>
            <a:fld id="{116EDF81-E62B-6D4E-87B5-2A3890D58C7C}" type="slidenum">
              <a:rPr lang="de-DE" smtClean="0"/>
              <a:pPr algn="l"/>
              <a:t>‹Nr.›</a:t>
            </a:fld>
            <a:endParaRPr lang="de-DE" dirty="0"/>
          </a:p>
        </p:txBody>
      </p:sp>
    </p:spTree>
    <p:extLst>
      <p:ext uri="{BB962C8B-B14F-4D97-AF65-F5344CB8AC3E}">
        <p14:creationId xmlns:p14="http://schemas.microsoft.com/office/powerpoint/2010/main" val="49172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halt mit Überschrif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7E1EFDA-211E-340F-5D1F-C4F98B100917}"/>
              </a:ext>
            </a:extLst>
          </p:cNvPr>
          <p:cNvSpPr/>
          <p:nvPr userDrawn="1"/>
        </p:nvSpPr>
        <p:spPr>
          <a:xfrm>
            <a:off x="-10160" y="1"/>
            <a:ext cx="12202160" cy="1132608"/>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1">
            <a:extLst>
              <a:ext uri="{FF2B5EF4-FFF2-40B4-BE49-F238E27FC236}">
                <a16:creationId xmlns:a16="http://schemas.microsoft.com/office/drawing/2014/main" id="{242C4791-2EC8-4878-205D-E44A356CEF3C}"/>
              </a:ext>
            </a:extLst>
          </p:cNvPr>
          <p:cNvSpPr>
            <a:spLocks noGrp="1"/>
          </p:cNvSpPr>
          <p:nvPr>
            <p:ph type="title"/>
          </p:nvPr>
        </p:nvSpPr>
        <p:spPr>
          <a:xfrm>
            <a:off x="379800" y="318908"/>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sp>
        <p:nvSpPr>
          <p:cNvPr id="2" name="Foliennummernplatzhalter 5">
            <a:extLst>
              <a:ext uri="{FF2B5EF4-FFF2-40B4-BE49-F238E27FC236}">
                <a16:creationId xmlns:a16="http://schemas.microsoft.com/office/drawing/2014/main" id="{CDD390A5-B1E2-C2C0-F6B3-BE26305382C3}"/>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E3922850-5E07-460F-7ABD-203D66B6DA5D}"/>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1960032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Inhalt mit Überschrif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7E1EFDA-211E-340F-5D1F-C4F98B100917}"/>
              </a:ext>
            </a:extLst>
          </p:cNvPr>
          <p:cNvSpPr/>
          <p:nvPr userDrawn="1"/>
        </p:nvSpPr>
        <p:spPr>
          <a:xfrm>
            <a:off x="-10160" y="0"/>
            <a:ext cx="12202160" cy="1259671"/>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a:extLst>
              <a:ext uri="{FF2B5EF4-FFF2-40B4-BE49-F238E27FC236}">
                <a16:creationId xmlns:a16="http://schemas.microsoft.com/office/drawing/2014/main" id="{914C030A-78ED-23E3-EDF9-3C3F080452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2274" y="10389"/>
            <a:ext cx="3458072" cy="1361211"/>
          </a:xfrm>
          <a:prstGeom prst="rect">
            <a:avLst/>
          </a:prstGeom>
        </p:spPr>
      </p:pic>
      <p:sp>
        <p:nvSpPr>
          <p:cNvPr id="2" name="Foliennummernplatzhalter 5">
            <a:extLst>
              <a:ext uri="{FF2B5EF4-FFF2-40B4-BE49-F238E27FC236}">
                <a16:creationId xmlns:a16="http://schemas.microsoft.com/office/drawing/2014/main" id="{52C05626-1B7B-3179-8695-AA857D9ECFFB}"/>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FE4E1D69-5EC2-F705-842F-FBE512E5F2C3}"/>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328466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4DFFE751-DF31-F6BE-E6F9-325BCF821D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74D9C951-B138-FF45-C1DF-A71D23D6CC66}"/>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7" name="Textfeld 6">
            <a:extLst>
              <a:ext uri="{FF2B5EF4-FFF2-40B4-BE49-F238E27FC236}">
                <a16:creationId xmlns:a16="http://schemas.microsoft.com/office/drawing/2014/main" id="{9C4B0F93-DF31-4BF8-0A04-09081A2FB0B3}"/>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056150373"/>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Nur Titel">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3C46B05-6AFC-18BD-0F68-B2B910C863D2}"/>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itel 1">
            <a:extLst>
              <a:ext uri="{FF2B5EF4-FFF2-40B4-BE49-F238E27FC236}">
                <a16:creationId xmlns:a16="http://schemas.microsoft.com/office/drawing/2014/main" id="{30A37737-B732-CFF5-798E-4A79E8439E83}"/>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2" name="Grafik 11">
            <a:extLst>
              <a:ext uri="{FF2B5EF4-FFF2-40B4-BE49-F238E27FC236}">
                <a16:creationId xmlns:a16="http://schemas.microsoft.com/office/drawing/2014/main" id="{AB02083C-3D84-0F8C-B255-78D92E190B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832B9869-5EC8-3104-5AEC-47DECFB29939}"/>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569FC1C6-3BED-986D-9392-53A2562F09C8}"/>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3115562909"/>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2" name="Grafik 11">
            <a:extLst>
              <a:ext uri="{FF2B5EF4-FFF2-40B4-BE49-F238E27FC236}">
                <a16:creationId xmlns:a16="http://schemas.microsoft.com/office/drawing/2014/main" id="{5F944383-1E6C-B15C-2F93-D4D4C0FD36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0554D881-69FA-7EDD-C057-89B452456388}"/>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6" name="Textfeld 5">
            <a:extLst>
              <a:ext uri="{FF2B5EF4-FFF2-40B4-BE49-F238E27FC236}">
                <a16:creationId xmlns:a16="http://schemas.microsoft.com/office/drawing/2014/main" id="{7EF203D7-10D5-5A3E-E9DA-A9FD8B3B528E}"/>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511141076"/>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CD59CAEF-78D4-1688-E234-C2073FB756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51CC2FB2-1290-49FC-EBD7-5578EF44D7AA}"/>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7" name="Textfeld 6">
            <a:extLst>
              <a:ext uri="{FF2B5EF4-FFF2-40B4-BE49-F238E27FC236}">
                <a16:creationId xmlns:a16="http://schemas.microsoft.com/office/drawing/2014/main" id="{1908D36F-7AE3-D404-4941-B0E8447A3B80}"/>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663844951"/>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0211770-D169-659B-B9E7-987A438A1FF3}"/>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B9F9AD72-2DC2-D1A8-BF18-1DFA7ABFE5C5}"/>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3" name="Grafik 12">
            <a:extLst>
              <a:ext uri="{FF2B5EF4-FFF2-40B4-BE49-F238E27FC236}">
                <a16:creationId xmlns:a16="http://schemas.microsoft.com/office/drawing/2014/main" id="{D6D83FA3-1069-E94E-62B2-9669B111A6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182EF6AC-434B-4747-3F79-8CC75CE77C5C}"/>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6" name="Textfeld 5">
            <a:extLst>
              <a:ext uri="{FF2B5EF4-FFF2-40B4-BE49-F238E27FC236}">
                <a16:creationId xmlns:a16="http://schemas.microsoft.com/office/drawing/2014/main" id="{7FB3D861-2A3E-CAD1-4693-996A0C6A2D4E}"/>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2977819879"/>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974086"/>
      </p:ext>
    </p:extLst>
  </p:cSld>
  <p:clrMap bg1="lt1" tx1="dk1" bg2="lt2" tx2="dk2" accent1="accent1" accent2="accent2" accent3="accent3" accent4="accent4" accent5="accent5" accent6="accent6" hlink="hlink" folHlink="folHlink"/>
  <p:sldLayoutIdLst>
    <p:sldLayoutId id="2147483928" r:id="rId1"/>
    <p:sldLayoutId id="2147483945" r:id="rId2"/>
    <p:sldLayoutId id="2147483930" r:id="rId3"/>
    <p:sldLayoutId id="2147483942" r:id="rId4"/>
    <p:sldLayoutId id="2147483933" r:id="rId5"/>
    <p:sldLayoutId id="2147483927" r:id="rId6"/>
    <p:sldLayoutId id="2147483881" r:id="rId7"/>
    <p:sldLayoutId id="2147483932" r:id="rId8"/>
    <p:sldLayoutId id="2147483658" r:id="rId9"/>
    <p:sldLayoutId id="2147483662" r:id="rId10"/>
    <p:sldLayoutId id="2147483654" r:id="rId11"/>
    <p:sldLayoutId id="2147483934" r:id="rId12"/>
    <p:sldLayoutId id="2147483935" r:id="rId13"/>
    <p:sldLayoutId id="2147483929" r:id="rId14"/>
    <p:sldLayoutId id="2147483880" r:id="rId15"/>
    <p:sldLayoutId id="2147483665" r:id="rId16"/>
    <p:sldLayoutId id="2147483926" r:id="rId17"/>
    <p:sldLayoutId id="2147483937" r:id="rId18"/>
    <p:sldLayoutId id="2147483938" r:id="rId19"/>
    <p:sldLayoutId id="2147483936" r:id="rId20"/>
    <p:sldLayoutId id="2147483939" r:id="rId21"/>
    <p:sldLayoutId id="2147483940" r:id="rId22"/>
    <p:sldLayoutId id="214748394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8DCE2B4-6F84-174A-8DFB-7FDE0702B3C1}"/>
              </a:ext>
            </a:extLst>
          </p:cNvPr>
          <p:cNvSpPr>
            <a:spLocks noGrp="1"/>
          </p:cNvSpPr>
          <p:nvPr>
            <p:ph type="sldNum" sz="quarter" idx="4"/>
          </p:nvPr>
        </p:nvSpPr>
        <p:spPr>
          <a:xfrm>
            <a:off x="410972" y="6446447"/>
            <a:ext cx="667912" cy="222641"/>
          </a:xfrm>
          <a:prstGeom prst="rect">
            <a:avLst/>
          </a:prstGeom>
        </p:spPr>
        <p:txBody>
          <a:bodyPr vert="horz" lIns="0" tIns="0" rIns="0" bIns="0" rtlCol="0" anchor="t" anchorCtr="0"/>
          <a:lstStyle>
            <a:lvl1pPr algn="r">
              <a:defRPr sz="1200" b="1">
                <a:solidFill>
                  <a:srgbClr val="8DC31A"/>
                </a:solidFill>
              </a:defRPr>
            </a:lvl1pPr>
          </a:lstStyle>
          <a:p>
            <a:pPr algn="l"/>
            <a:r>
              <a:rPr lang="de-DE" dirty="0"/>
              <a:t>Seite </a:t>
            </a:r>
            <a:fld id="{116EDF81-E62B-6D4E-87B5-2A3890D58C7C}" type="slidenum">
              <a:rPr lang="de-DE" smtClean="0"/>
              <a:pPr algn="l"/>
              <a:t>‹Nr.›</a:t>
            </a:fld>
            <a:endParaRPr lang="de-DE" dirty="0"/>
          </a:p>
        </p:txBody>
      </p:sp>
      <p:pic>
        <p:nvPicPr>
          <p:cNvPr id="8" name="Grafik 7">
            <a:extLst>
              <a:ext uri="{FF2B5EF4-FFF2-40B4-BE49-F238E27FC236}">
                <a16:creationId xmlns:a16="http://schemas.microsoft.com/office/drawing/2014/main" id="{CC27817D-62C6-6F44-BFA2-64D3470B220F}"/>
              </a:ext>
            </a:extLst>
          </p:cNvPr>
          <p:cNvPicPr>
            <a:picLocks noChangeAspect="1"/>
          </p:cNvPicPr>
          <p:nvPr userDrawn="1"/>
        </p:nvPicPr>
        <p:blipFill>
          <a:blip r:embed="rId3"/>
          <a:stretch>
            <a:fillRect/>
          </a:stretch>
        </p:blipFill>
        <p:spPr>
          <a:xfrm>
            <a:off x="8152528" y="6222108"/>
            <a:ext cx="375886" cy="375886"/>
          </a:xfrm>
          <a:prstGeom prst="rect">
            <a:avLst/>
          </a:prstGeom>
        </p:spPr>
      </p:pic>
      <p:sp>
        <p:nvSpPr>
          <p:cNvPr id="2" name="Textfeld 1">
            <a:extLst>
              <a:ext uri="{FF2B5EF4-FFF2-40B4-BE49-F238E27FC236}">
                <a16:creationId xmlns:a16="http://schemas.microsoft.com/office/drawing/2014/main" id="{A6616A7D-FA81-1749-8172-79CB4D23AFD9}"/>
              </a:ext>
            </a:extLst>
          </p:cNvPr>
          <p:cNvSpPr txBox="1"/>
          <p:nvPr userDrawn="1"/>
        </p:nvSpPr>
        <p:spPr>
          <a:xfrm>
            <a:off x="1133758" y="6447773"/>
            <a:ext cx="5091328" cy="184666"/>
          </a:xfrm>
          <a:prstGeom prst="rect">
            <a:avLst/>
          </a:prstGeom>
          <a:noFill/>
        </p:spPr>
        <p:txBody>
          <a:bodyPr wrap="square" lIns="0" tIns="0" rIns="0" bIns="0" rtlCol="0">
            <a:spAutoFit/>
          </a:bodyPr>
          <a:lstStyle/>
          <a:p>
            <a:pPr algn="l"/>
            <a:r>
              <a:rPr lang="de-DE" sz="1200" b="1" dirty="0">
                <a:solidFill>
                  <a:schemeClr val="tx2"/>
                </a:solidFill>
              </a:rPr>
              <a:t>IkKa – Instrumente für die kommunale Klimaschutzarbeit</a:t>
            </a:r>
            <a:r>
              <a:rPr lang="de-DE" sz="1200" b="1" baseline="0" dirty="0">
                <a:solidFill>
                  <a:schemeClr val="tx2"/>
                </a:solidFill>
              </a:rPr>
              <a:t> </a:t>
            </a:r>
            <a:endParaRPr lang="de-DE" sz="1200" dirty="0">
              <a:solidFill>
                <a:schemeClr val="tx2"/>
              </a:solidFill>
            </a:endParaRPr>
          </a:p>
        </p:txBody>
      </p:sp>
      <p:cxnSp>
        <p:nvCxnSpPr>
          <p:cNvPr id="12" name="Gerader Verbinder 11">
            <a:extLst>
              <a:ext uri="{FF2B5EF4-FFF2-40B4-BE49-F238E27FC236}">
                <a16:creationId xmlns:a16="http://schemas.microsoft.com/office/drawing/2014/main" id="{7A9D97B7-A5FE-433C-B830-F4680E37E3B2}"/>
              </a:ext>
            </a:extLst>
          </p:cNvPr>
          <p:cNvCxnSpPr>
            <a:cxnSpLocks/>
          </p:cNvCxnSpPr>
          <p:nvPr userDrawn="1"/>
        </p:nvCxnSpPr>
        <p:spPr>
          <a:xfrm>
            <a:off x="410972" y="6347464"/>
            <a:ext cx="7599172" cy="171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BFB6BBCD-AE33-4B9C-918A-EB353B22600F}"/>
              </a:ext>
            </a:extLst>
          </p:cNvPr>
          <p:cNvPicPr>
            <a:picLocks noChangeAspect="1"/>
          </p:cNvPicPr>
          <p:nvPr userDrawn="1"/>
        </p:nvPicPr>
        <p:blipFill>
          <a:blip r:embed="rId4"/>
          <a:stretch>
            <a:fillRect/>
          </a:stretch>
        </p:blipFill>
        <p:spPr>
          <a:xfrm>
            <a:off x="8721121" y="6206742"/>
            <a:ext cx="896767" cy="379170"/>
          </a:xfrm>
          <a:prstGeom prst="rect">
            <a:avLst/>
          </a:prstGeom>
        </p:spPr>
      </p:pic>
      <p:pic>
        <p:nvPicPr>
          <p:cNvPr id="3" name="Grafik 2">
            <a:extLst>
              <a:ext uri="{FF2B5EF4-FFF2-40B4-BE49-F238E27FC236}">
                <a16:creationId xmlns:a16="http://schemas.microsoft.com/office/drawing/2014/main" id="{2CDC48E8-6FB3-92A3-FBBF-CD69D64B7830}"/>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242236" y="5842979"/>
            <a:ext cx="1949764" cy="1008969"/>
          </a:xfrm>
          <a:prstGeom prst="rect">
            <a:avLst/>
          </a:prstGeom>
          <a:noFill/>
          <a:ln>
            <a:noFill/>
          </a:ln>
        </p:spPr>
      </p:pic>
      <p:pic>
        <p:nvPicPr>
          <p:cNvPr id="4" name="Grafik 3">
            <a:extLst>
              <a:ext uri="{FF2B5EF4-FFF2-40B4-BE49-F238E27FC236}">
                <a16:creationId xmlns:a16="http://schemas.microsoft.com/office/drawing/2014/main" id="{5CFE729A-58B9-CB0A-4378-686FAE06F4C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75087"/>
          <a:stretch/>
        </p:blipFill>
        <p:spPr bwMode="auto">
          <a:xfrm>
            <a:off x="9765924" y="6206742"/>
            <a:ext cx="377654" cy="375893"/>
          </a:xfrm>
          <a:prstGeom prst="rect">
            <a:avLst/>
          </a:prstGeom>
          <a:noFill/>
        </p:spPr>
      </p:pic>
    </p:spTree>
    <p:extLst>
      <p:ext uri="{BB962C8B-B14F-4D97-AF65-F5344CB8AC3E}">
        <p14:creationId xmlns:p14="http://schemas.microsoft.com/office/powerpoint/2010/main" val="1922143144"/>
      </p:ext>
    </p:extLst>
  </p:cSld>
  <p:clrMap bg1="lt1" tx1="dk1" bg2="lt2" tx2="dk2" accent1="accent1" accent2="accent2" accent3="accent3" accent4="accent4" accent5="accent5" accent6="accent6" hlink="hlink" folHlink="folHlink"/>
  <p:sldLayoutIdLst>
    <p:sldLayoutId id="2147483878" r:id="rId1"/>
  </p:sldLayoutIdLst>
  <p:hf hdr="0"/>
  <p:txStyles>
    <p:titleStyle>
      <a:lvl1pPr algn="l" defTabSz="914400" rtl="0" eaLnBrk="1" latinLnBrk="0" hangingPunct="1">
        <a:lnSpc>
          <a:spcPts val="2800"/>
        </a:lnSpc>
        <a:spcBef>
          <a:spcPct val="0"/>
        </a:spcBef>
        <a:buNone/>
        <a:defRPr sz="28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400" kern="1200">
          <a:solidFill>
            <a:schemeClr val="tx2"/>
          </a:solidFill>
          <a:latin typeface="+mn-lt"/>
          <a:ea typeface="+mn-ea"/>
          <a:cs typeface="+mn-cs"/>
        </a:defRPr>
      </a:lvl1pPr>
      <a:lvl2pPr marL="495300" indent="-225425" algn="l" defTabSz="914400" rtl="0" eaLnBrk="1" latinLnBrk="0" hangingPunct="1">
        <a:lnSpc>
          <a:spcPct val="90000"/>
        </a:lnSpc>
        <a:spcBef>
          <a:spcPts val="500"/>
        </a:spcBef>
        <a:buClr>
          <a:schemeClr val="tx1"/>
        </a:buClr>
        <a:buSzPct val="100000"/>
        <a:buFont typeface="Symbol" pitchFamily="2" charset="2"/>
        <a:buChar char="-"/>
        <a:tabLst/>
        <a:defRPr sz="2400" kern="1200">
          <a:solidFill>
            <a:schemeClr val="tx2"/>
          </a:solidFill>
          <a:latin typeface="+mn-lt"/>
          <a:ea typeface="+mn-ea"/>
          <a:cs typeface="+mn-cs"/>
        </a:defRPr>
      </a:lvl2pPr>
      <a:lvl3pPr marL="490538" indent="222250" algn="l" defTabSz="914400" rtl="0" eaLnBrk="1" latinLnBrk="0" hangingPunct="1">
        <a:lnSpc>
          <a:spcPct val="90000"/>
        </a:lnSpc>
        <a:spcBef>
          <a:spcPts val="500"/>
        </a:spcBef>
        <a:buFont typeface="Symbol" pitchFamily="2" charset="2"/>
        <a:buChar char="-"/>
        <a:tabLst/>
        <a:defRPr sz="2000" kern="1200">
          <a:solidFill>
            <a:schemeClr val="tx2"/>
          </a:solidFill>
          <a:latin typeface="+mn-lt"/>
          <a:ea typeface="+mn-ea"/>
          <a:cs typeface="+mn-cs"/>
        </a:defRPr>
      </a:lvl3pPr>
      <a:lvl4pPr marL="933450" indent="-212725" algn="l" defTabSz="914400" rtl="0" eaLnBrk="1" latinLnBrk="0" hangingPunct="1">
        <a:lnSpc>
          <a:spcPct val="90000"/>
        </a:lnSpc>
        <a:spcBef>
          <a:spcPts val="500"/>
        </a:spcBef>
        <a:buFont typeface="Symbol" pitchFamily="2" charset="2"/>
        <a:buChar char="-"/>
        <a:tabLst/>
        <a:defRPr sz="1800" kern="1200">
          <a:solidFill>
            <a:schemeClr val="tx2"/>
          </a:solidFill>
          <a:latin typeface="+mn-lt"/>
          <a:ea typeface="+mn-ea"/>
          <a:cs typeface="+mn-cs"/>
        </a:defRPr>
      </a:lvl4pPr>
      <a:lvl5pPr marL="933450" indent="-212725" algn="l" defTabSz="914400" rtl="0" eaLnBrk="1" latinLnBrk="0" hangingPunct="1">
        <a:lnSpc>
          <a:spcPct val="90000"/>
        </a:lnSpc>
        <a:spcBef>
          <a:spcPts val="500"/>
        </a:spcBef>
        <a:buFont typeface="Symbol" pitchFamily="2" charset="2"/>
        <a:buChar char="-"/>
        <a:tabLst/>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p15:clr>
            <a:srgbClr val="F26B43"/>
          </p15:clr>
        </p15:guide>
        <p15:guide id="2" pos="257">
          <p15:clr>
            <a:srgbClr val="F26B43"/>
          </p15:clr>
        </p15:guide>
        <p15:guide id="9" pos="5337">
          <p15:clr>
            <a:srgbClr val="A4A3A4"/>
          </p15:clr>
        </p15:guide>
        <p15:guide id="17" orient="horz" pos="4201">
          <p15:clr>
            <a:srgbClr val="9FCC3B"/>
          </p15:clr>
        </p15:guide>
        <p15:guide id="27" orient="horz" pos="3748">
          <p15:clr>
            <a:srgbClr val="F26B43"/>
          </p15:clr>
        </p15:guide>
        <p15:guide id="28" orient="horz" pos="61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notesSlide" Target="../notesSlides/notesSlide3.xml"/><Relationship Id="rId16" Type="http://schemas.openxmlformats.org/officeDocument/2006/relationships/image" Target="../media/image52.svg"/><Relationship Id="rId1" Type="http://schemas.openxmlformats.org/officeDocument/2006/relationships/slideLayout" Target="../slideLayouts/slideLayout3.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slides/_rels/slide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1EC76C2-43B2-6C81-6D2C-73E634AA3011}"/>
              </a:ext>
            </a:extLst>
          </p:cNvPr>
          <p:cNvSpPr txBox="1">
            <a:spLocks/>
          </p:cNvSpPr>
          <p:nvPr/>
        </p:nvSpPr>
        <p:spPr>
          <a:xfrm>
            <a:off x="392573" y="2104047"/>
            <a:ext cx="11031639" cy="16345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7ABAA3"/>
                </a:solidFill>
                <a:latin typeface="+mj-lt"/>
                <a:ea typeface="+mj-ea"/>
                <a:cs typeface="+mj-cs"/>
              </a:defRPr>
            </a:lvl1pPr>
          </a:lstStyle>
          <a:p>
            <a:r>
              <a:rPr lang="de-DE" dirty="0"/>
              <a:t>Foliensatz „Warum?“ </a:t>
            </a:r>
            <a:br>
              <a:rPr lang="de-DE" dirty="0"/>
            </a:br>
            <a:r>
              <a:rPr lang="de-DE" sz="2000" dirty="0"/>
              <a:t>Gründe, warum Verwaltungen sich auf den Weg machen, treibhausgasneutral zu werden</a:t>
            </a:r>
            <a:endParaRPr lang="de-DE" dirty="0"/>
          </a:p>
        </p:txBody>
      </p:sp>
    </p:spTree>
    <p:extLst>
      <p:ext uri="{BB962C8B-B14F-4D97-AF65-F5344CB8AC3E}">
        <p14:creationId xmlns:p14="http://schemas.microsoft.com/office/powerpoint/2010/main" val="4154366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08233B1-09FF-FE69-1A1B-C09C026CD1D8}"/>
              </a:ext>
            </a:extLst>
          </p:cNvPr>
          <p:cNvSpPr>
            <a:spLocks noGrp="1"/>
          </p:cNvSpPr>
          <p:nvPr>
            <p:ph type="sldNum" sz="quarter" idx="4"/>
          </p:nvPr>
        </p:nvSpPr>
        <p:spPr/>
        <p:txBody>
          <a:bodyPr/>
          <a:lstStyle/>
          <a:p>
            <a:pPr algn="l"/>
            <a:r>
              <a:rPr lang="de-DE"/>
              <a:t>Seite </a:t>
            </a:r>
            <a:fld id="{116EDF81-E62B-6D4E-87B5-2A3890D58C7C}" type="slidenum">
              <a:rPr lang="de-DE" smtClean="0"/>
              <a:pPr algn="l"/>
              <a:t>10</a:t>
            </a:fld>
            <a:endParaRPr lang="de-DE" dirty="0"/>
          </a:p>
        </p:txBody>
      </p:sp>
      <p:pic>
        <p:nvPicPr>
          <p:cNvPr id="9" name="Grafik 8" descr="Ein Bild, das Karte enthält.&#10;&#10;Automatisch generierte Beschreibung mit mittlerer Zuverlässigkeit">
            <a:extLst>
              <a:ext uri="{FF2B5EF4-FFF2-40B4-BE49-F238E27FC236}">
                <a16:creationId xmlns:a16="http://schemas.microsoft.com/office/drawing/2014/main" id="{487EFD7E-881C-AA7D-FF54-0A782F32A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538" y="3860800"/>
            <a:ext cx="4793730" cy="2376473"/>
          </a:xfrm>
          <a:prstGeom prst="rect">
            <a:avLst/>
          </a:prstGeom>
        </p:spPr>
      </p:pic>
      <p:sp>
        <p:nvSpPr>
          <p:cNvPr id="10" name="Sprechblase: rechteckig 9">
            <a:extLst>
              <a:ext uri="{FF2B5EF4-FFF2-40B4-BE49-F238E27FC236}">
                <a16:creationId xmlns:a16="http://schemas.microsoft.com/office/drawing/2014/main" id="{EC17E09B-AB52-F9CE-658E-1E0AB40568A5}"/>
              </a:ext>
            </a:extLst>
          </p:cNvPr>
          <p:cNvSpPr/>
          <p:nvPr/>
        </p:nvSpPr>
        <p:spPr>
          <a:xfrm>
            <a:off x="1379538" y="1460963"/>
            <a:ext cx="4292057" cy="1849399"/>
          </a:xfrm>
          <a:prstGeom prst="wedgeRectCallout">
            <a:avLst>
              <a:gd name="adj1" fmla="val -21886"/>
              <a:gd name="adj2" fmla="val 64358"/>
            </a:avLst>
          </a:prstGeom>
          <a:solidFill>
            <a:srgbClr val="DBC8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2075">
              <a:tabLst>
                <a:tab pos="3946525" algn="l"/>
              </a:tabLst>
            </a:pPr>
            <a:r>
              <a:rPr lang="de-DE" sz="1400" b="1" dirty="0">
                <a:solidFill>
                  <a:srgbClr val="3A4B72"/>
                </a:solidFill>
              </a:rPr>
              <a:t>… glaubwürdig sein wollen. </a:t>
            </a:r>
          </a:p>
          <a:p>
            <a:pPr marL="92075">
              <a:tabLst>
                <a:tab pos="3946525" algn="l"/>
              </a:tabLst>
            </a:pPr>
            <a:endParaRPr lang="de-DE" sz="1400" b="1" dirty="0">
              <a:solidFill>
                <a:srgbClr val="3A4B72"/>
              </a:solidFill>
            </a:endParaRPr>
          </a:p>
          <a:p>
            <a:pPr marL="92075">
              <a:tabLst>
                <a:tab pos="3946525" algn="l"/>
              </a:tabLst>
            </a:pPr>
            <a:r>
              <a:rPr lang="de-DE" sz="1400" dirty="0">
                <a:solidFill>
                  <a:srgbClr val="3A4B72"/>
                </a:solidFill>
              </a:rPr>
              <a:t>Viele Kommunen engagieren sich für Klimaschutz und motivieren Bürgerinnen und Bürger ebenfalls klimafreundlicher zu leben. Kommunalpolitik ohne Widersprüche bedeutet auch, dass die Kommunen in den eigenen Zuständigkeiten voran gehen und vorbildlich agieren.</a:t>
            </a:r>
          </a:p>
        </p:txBody>
      </p:sp>
      <p:sp>
        <p:nvSpPr>
          <p:cNvPr id="11" name="Titel 1">
            <a:extLst>
              <a:ext uri="{FF2B5EF4-FFF2-40B4-BE49-F238E27FC236}">
                <a16:creationId xmlns:a16="http://schemas.microsoft.com/office/drawing/2014/main" id="{2A55ED6D-6277-7992-CD1F-0B3DA40696DA}"/>
              </a:ext>
            </a:extLst>
          </p:cNvPr>
          <p:cNvSpPr>
            <a:spLocks noGrp="1"/>
          </p:cNvSpPr>
          <p:nvPr>
            <p:ph type="title"/>
          </p:nvPr>
        </p:nvSpPr>
        <p:spPr>
          <a:xfrm>
            <a:off x="1130838" y="403937"/>
            <a:ext cx="10515600" cy="557139"/>
          </a:xfrm>
        </p:spPr>
        <p:txBody>
          <a:bodyPr>
            <a:noAutofit/>
          </a:bodyPr>
          <a:lstStyle/>
          <a:p>
            <a:r>
              <a:rPr lang="de-DE" sz="2000" dirty="0"/>
              <a:t>Kommunale Verwaltungen machen sich auf den Weg treibhausgasneutral zu werden, weil sie… </a:t>
            </a:r>
          </a:p>
        </p:txBody>
      </p:sp>
      <p:pic>
        <p:nvPicPr>
          <p:cNvPr id="2" name="Grafik 1">
            <a:extLst>
              <a:ext uri="{FF2B5EF4-FFF2-40B4-BE49-F238E27FC236}">
                <a16:creationId xmlns:a16="http://schemas.microsoft.com/office/drawing/2014/main" id="{4F39A360-1659-CFF1-9982-8E1AECF41041}"/>
              </a:ext>
            </a:extLst>
          </p:cNvPr>
          <p:cNvPicPr>
            <a:picLocks noChangeAspect="1"/>
          </p:cNvPicPr>
          <p:nvPr/>
        </p:nvPicPr>
        <p:blipFill>
          <a:blip r:embed="rId4"/>
          <a:stretch>
            <a:fillRect/>
          </a:stretch>
        </p:blipFill>
        <p:spPr>
          <a:xfrm>
            <a:off x="6959600" y="3429000"/>
            <a:ext cx="4933328" cy="2450923"/>
          </a:xfrm>
          <a:prstGeom prst="rect">
            <a:avLst/>
          </a:prstGeom>
        </p:spPr>
      </p:pic>
    </p:spTree>
    <p:extLst>
      <p:ext uri="{BB962C8B-B14F-4D97-AF65-F5344CB8AC3E}">
        <p14:creationId xmlns:p14="http://schemas.microsoft.com/office/powerpoint/2010/main" val="219945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llipse 22">
            <a:extLst>
              <a:ext uri="{FF2B5EF4-FFF2-40B4-BE49-F238E27FC236}">
                <a16:creationId xmlns:a16="http://schemas.microsoft.com/office/drawing/2014/main" id="{9AB2D81A-9CE3-441A-B70F-AC404F116C8D}"/>
              </a:ext>
            </a:extLst>
          </p:cNvPr>
          <p:cNvSpPr/>
          <p:nvPr/>
        </p:nvSpPr>
        <p:spPr>
          <a:xfrm>
            <a:off x="3125377" y="1076802"/>
            <a:ext cx="5292033" cy="3238959"/>
          </a:xfrm>
          <a:prstGeom prst="ellipse">
            <a:avLst/>
          </a:prstGeom>
          <a:solidFill>
            <a:srgbClr val="F9CC5D">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E0EB440E-C37E-473C-9C04-8551CF4B80DA}"/>
              </a:ext>
            </a:extLst>
          </p:cNvPr>
          <p:cNvSpPr/>
          <p:nvPr/>
        </p:nvSpPr>
        <p:spPr>
          <a:xfrm>
            <a:off x="5064807" y="2899584"/>
            <a:ext cx="5943323" cy="3238959"/>
          </a:xfrm>
          <a:prstGeom prst="ellipse">
            <a:avLst/>
          </a:prstGeom>
          <a:solidFill>
            <a:srgbClr val="F869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llipse 3">
            <a:extLst>
              <a:ext uri="{FF2B5EF4-FFF2-40B4-BE49-F238E27FC236}">
                <a16:creationId xmlns:a16="http://schemas.microsoft.com/office/drawing/2014/main" id="{EBCE86DF-7D72-4674-AA64-13842D2AA1E2}"/>
              </a:ext>
            </a:extLst>
          </p:cNvPr>
          <p:cNvSpPr/>
          <p:nvPr/>
        </p:nvSpPr>
        <p:spPr>
          <a:xfrm>
            <a:off x="506601" y="2842352"/>
            <a:ext cx="5292033" cy="3238959"/>
          </a:xfrm>
          <a:prstGeom prst="ellipse">
            <a:avLst/>
          </a:prstGeom>
          <a:solidFill>
            <a:srgbClr val="17B5E9">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EBDBABF6-43D2-49D8-92A9-23789D3AEF3C}"/>
              </a:ext>
            </a:extLst>
          </p:cNvPr>
          <p:cNvSpPr txBox="1"/>
          <p:nvPr/>
        </p:nvSpPr>
        <p:spPr>
          <a:xfrm>
            <a:off x="2425114" y="3679725"/>
            <a:ext cx="3200400" cy="738664"/>
          </a:xfrm>
          <a:prstGeom prst="rect">
            <a:avLst/>
          </a:prstGeom>
          <a:noFill/>
        </p:spPr>
        <p:txBody>
          <a:bodyPr wrap="square" lIns="0" tIns="0" rIns="0" bIns="0" rtlCol="0">
            <a:spAutoFit/>
          </a:bodyPr>
          <a:lstStyle/>
          <a:p>
            <a:pPr algn="ctr"/>
            <a:r>
              <a:rPr lang="de-DE" sz="4800" b="1" dirty="0">
                <a:solidFill>
                  <a:schemeClr val="bg1"/>
                </a:solidFill>
                <a:latin typeface="Bradley Hand ITC" panose="03070402050302030203" pitchFamily="66" charset="0"/>
              </a:rPr>
              <a:t>Sollen</a:t>
            </a:r>
          </a:p>
        </p:txBody>
      </p:sp>
      <p:sp>
        <p:nvSpPr>
          <p:cNvPr id="9" name="Titel 8">
            <a:extLst>
              <a:ext uri="{FF2B5EF4-FFF2-40B4-BE49-F238E27FC236}">
                <a16:creationId xmlns:a16="http://schemas.microsoft.com/office/drawing/2014/main" id="{7878F7B1-CE5B-6B6F-536C-683E08B0AF3A}"/>
              </a:ext>
            </a:extLst>
          </p:cNvPr>
          <p:cNvSpPr>
            <a:spLocks noGrp="1"/>
          </p:cNvSpPr>
          <p:nvPr>
            <p:ph type="title"/>
          </p:nvPr>
        </p:nvSpPr>
        <p:spPr/>
        <p:txBody>
          <a:bodyPr/>
          <a:lstStyle/>
          <a:p>
            <a:r>
              <a:rPr lang="de-DE" dirty="0"/>
              <a:t>Motivation/Werte</a:t>
            </a:r>
          </a:p>
        </p:txBody>
      </p:sp>
      <p:sp>
        <p:nvSpPr>
          <p:cNvPr id="2" name="Foliennummernplatzhalter 1">
            <a:extLst>
              <a:ext uri="{FF2B5EF4-FFF2-40B4-BE49-F238E27FC236}">
                <a16:creationId xmlns:a16="http://schemas.microsoft.com/office/drawing/2014/main" id="{2D23389A-DE68-46EA-8C92-8C0FB3B365C9}"/>
              </a:ext>
            </a:extLst>
          </p:cNvPr>
          <p:cNvSpPr>
            <a:spLocks noGrp="1"/>
          </p:cNvSpPr>
          <p:nvPr>
            <p:ph type="sldNum" sz="quarter" idx="4"/>
          </p:nvPr>
        </p:nvSpPr>
        <p:spPr/>
        <p:txBody>
          <a:bodyPr/>
          <a:lstStyle/>
          <a:p>
            <a:pPr algn="l"/>
            <a:r>
              <a:rPr lang="de-DE"/>
              <a:t>Seite </a:t>
            </a:r>
            <a:fld id="{116EDF81-E62B-6D4E-87B5-2A3890D58C7C}" type="slidenum">
              <a:rPr lang="de-DE" smtClean="0"/>
              <a:pPr algn="l"/>
              <a:t>11</a:t>
            </a:fld>
            <a:endParaRPr lang="de-DE" sz="1100"/>
          </a:p>
        </p:txBody>
      </p:sp>
      <p:sp>
        <p:nvSpPr>
          <p:cNvPr id="5" name="Textfeld 4">
            <a:extLst>
              <a:ext uri="{FF2B5EF4-FFF2-40B4-BE49-F238E27FC236}">
                <a16:creationId xmlns:a16="http://schemas.microsoft.com/office/drawing/2014/main" id="{B86CFEDA-3B0D-40CF-B9FE-62BB964B4103}"/>
              </a:ext>
            </a:extLst>
          </p:cNvPr>
          <p:cNvSpPr txBox="1"/>
          <p:nvPr/>
        </p:nvSpPr>
        <p:spPr>
          <a:xfrm>
            <a:off x="4059043" y="2454412"/>
            <a:ext cx="3200400" cy="738664"/>
          </a:xfrm>
          <a:prstGeom prst="rect">
            <a:avLst/>
          </a:prstGeom>
          <a:noFill/>
        </p:spPr>
        <p:txBody>
          <a:bodyPr wrap="square" lIns="0" tIns="0" rIns="0" bIns="0" rtlCol="0">
            <a:spAutoFit/>
          </a:bodyPr>
          <a:lstStyle/>
          <a:p>
            <a:pPr algn="ctr"/>
            <a:r>
              <a:rPr lang="de-DE" sz="4800" b="1" dirty="0">
                <a:solidFill>
                  <a:schemeClr val="bg1"/>
                </a:solidFill>
                <a:latin typeface="Bradley Hand ITC" panose="03070402050302030203" pitchFamily="66" charset="0"/>
              </a:rPr>
              <a:t>Wollen</a:t>
            </a:r>
          </a:p>
        </p:txBody>
      </p:sp>
      <p:sp>
        <p:nvSpPr>
          <p:cNvPr id="12" name="Textfeld 11">
            <a:extLst>
              <a:ext uri="{FF2B5EF4-FFF2-40B4-BE49-F238E27FC236}">
                <a16:creationId xmlns:a16="http://schemas.microsoft.com/office/drawing/2014/main" id="{78CC8787-A236-4961-84A2-7A7396E2C243}"/>
              </a:ext>
            </a:extLst>
          </p:cNvPr>
          <p:cNvSpPr txBox="1"/>
          <p:nvPr/>
        </p:nvSpPr>
        <p:spPr>
          <a:xfrm>
            <a:off x="5376794" y="3882538"/>
            <a:ext cx="3200400" cy="738664"/>
          </a:xfrm>
          <a:prstGeom prst="rect">
            <a:avLst/>
          </a:prstGeom>
          <a:noFill/>
        </p:spPr>
        <p:txBody>
          <a:bodyPr wrap="square" lIns="0" tIns="0" rIns="0" bIns="0" rtlCol="0">
            <a:spAutoFit/>
          </a:bodyPr>
          <a:lstStyle/>
          <a:p>
            <a:pPr algn="ctr"/>
            <a:r>
              <a:rPr lang="de-DE" sz="4800" b="1" dirty="0">
                <a:solidFill>
                  <a:schemeClr val="bg1"/>
                </a:solidFill>
                <a:latin typeface="Bradley Hand ITC" panose="03070402050302030203" pitchFamily="66" charset="0"/>
              </a:rPr>
              <a:t>Können</a:t>
            </a:r>
          </a:p>
        </p:txBody>
      </p:sp>
      <p:sp>
        <p:nvSpPr>
          <p:cNvPr id="6" name="Textfeld 5">
            <a:extLst>
              <a:ext uri="{FF2B5EF4-FFF2-40B4-BE49-F238E27FC236}">
                <a16:creationId xmlns:a16="http://schemas.microsoft.com/office/drawing/2014/main" id="{3B4A11A6-8240-48DA-869E-9846519CC5EF}"/>
              </a:ext>
            </a:extLst>
          </p:cNvPr>
          <p:cNvSpPr txBox="1"/>
          <p:nvPr/>
        </p:nvSpPr>
        <p:spPr>
          <a:xfrm>
            <a:off x="705941" y="3938241"/>
            <a:ext cx="2160158" cy="553998"/>
          </a:xfrm>
          <a:prstGeom prst="rect">
            <a:avLst/>
          </a:prstGeom>
          <a:noFill/>
        </p:spPr>
        <p:txBody>
          <a:bodyPr wrap="square" lIns="0" tIns="0" rIns="0" bIns="0" rtlCol="0">
            <a:spAutoFit/>
          </a:bodyPr>
          <a:lstStyle/>
          <a:p>
            <a:pPr algn="ctr"/>
            <a:r>
              <a:rPr lang="de-DE">
                <a:solidFill>
                  <a:schemeClr val="bg1"/>
                </a:solidFill>
              </a:rPr>
              <a:t>Gesetzliche Vorgaben umsetzen </a:t>
            </a:r>
          </a:p>
        </p:txBody>
      </p:sp>
      <p:sp>
        <p:nvSpPr>
          <p:cNvPr id="18" name="Textfeld 17">
            <a:extLst>
              <a:ext uri="{FF2B5EF4-FFF2-40B4-BE49-F238E27FC236}">
                <a16:creationId xmlns:a16="http://schemas.microsoft.com/office/drawing/2014/main" id="{7DFFF9B2-D85C-4D43-9321-6098BA6158C8}"/>
              </a:ext>
            </a:extLst>
          </p:cNvPr>
          <p:cNvSpPr txBox="1"/>
          <p:nvPr/>
        </p:nvSpPr>
        <p:spPr>
          <a:xfrm>
            <a:off x="1087221" y="4766875"/>
            <a:ext cx="1675122" cy="276999"/>
          </a:xfrm>
          <a:prstGeom prst="rect">
            <a:avLst/>
          </a:prstGeom>
          <a:noFill/>
        </p:spPr>
        <p:txBody>
          <a:bodyPr wrap="square" lIns="0" tIns="0" rIns="0" bIns="0" rtlCol="0">
            <a:spAutoFit/>
          </a:bodyPr>
          <a:lstStyle/>
          <a:p>
            <a:pPr algn="ctr"/>
            <a:r>
              <a:rPr lang="de-DE" dirty="0">
                <a:solidFill>
                  <a:schemeClr val="bg1"/>
                </a:solidFill>
              </a:rPr>
              <a:t>Glaubwürdigkeit</a:t>
            </a:r>
          </a:p>
        </p:txBody>
      </p:sp>
      <p:sp>
        <p:nvSpPr>
          <p:cNvPr id="19" name="Textfeld 18">
            <a:extLst>
              <a:ext uri="{FF2B5EF4-FFF2-40B4-BE49-F238E27FC236}">
                <a16:creationId xmlns:a16="http://schemas.microsoft.com/office/drawing/2014/main" id="{547E941B-1C4D-4773-8A14-852382072C62}"/>
              </a:ext>
            </a:extLst>
          </p:cNvPr>
          <p:cNvSpPr txBox="1"/>
          <p:nvPr/>
        </p:nvSpPr>
        <p:spPr>
          <a:xfrm>
            <a:off x="5064807" y="1627663"/>
            <a:ext cx="1675122" cy="276999"/>
          </a:xfrm>
          <a:prstGeom prst="rect">
            <a:avLst/>
          </a:prstGeom>
          <a:noFill/>
        </p:spPr>
        <p:txBody>
          <a:bodyPr wrap="square" lIns="0" tIns="0" rIns="0" bIns="0" rtlCol="0">
            <a:spAutoFit/>
          </a:bodyPr>
          <a:lstStyle/>
          <a:p>
            <a:pPr algn="ctr"/>
            <a:r>
              <a:rPr lang="de-DE" dirty="0">
                <a:solidFill>
                  <a:schemeClr val="bg1"/>
                </a:solidFill>
              </a:rPr>
              <a:t>Vorbildlich sein</a:t>
            </a:r>
          </a:p>
        </p:txBody>
      </p:sp>
      <p:sp>
        <p:nvSpPr>
          <p:cNvPr id="20" name="Textfeld 19">
            <a:extLst>
              <a:ext uri="{FF2B5EF4-FFF2-40B4-BE49-F238E27FC236}">
                <a16:creationId xmlns:a16="http://schemas.microsoft.com/office/drawing/2014/main" id="{2B363D1E-2BB5-428F-9DE3-96470410CFC3}"/>
              </a:ext>
            </a:extLst>
          </p:cNvPr>
          <p:cNvSpPr txBox="1"/>
          <p:nvPr/>
        </p:nvSpPr>
        <p:spPr>
          <a:xfrm>
            <a:off x="6560214" y="5025463"/>
            <a:ext cx="2087319" cy="830997"/>
          </a:xfrm>
          <a:prstGeom prst="rect">
            <a:avLst/>
          </a:prstGeom>
          <a:noFill/>
        </p:spPr>
        <p:txBody>
          <a:bodyPr wrap="square" lIns="0" tIns="0" rIns="0" bIns="0" rtlCol="0">
            <a:spAutoFit/>
          </a:bodyPr>
          <a:lstStyle/>
          <a:p>
            <a:pPr algn="ctr"/>
            <a:r>
              <a:rPr lang="de-DE" dirty="0">
                <a:solidFill>
                  <a:schemeClr val="bg1"/>
                </a:solidFill>
              </a:rPr>
              <a:t>Praktische Erfahrungen </a:t>
            </a:r>
            <a:br>
              <a:rPr lang="de-DE" dirty="0">
                <a:solidFill>
                  <a:schemeClr val="bg1"/>
                </a:solidFill>
              </a:rPr>
            </a:br>
            <a:r>
              <a:rPr lang="de-DE" dirty="0">
                <a:solidFill>
                  <a:schemeClr val="bg1"/>
                </a:solidFill>
              </a:rPr>
              <a:t>machen</a:t>
            </a:r>
          </a:p>
        </p:txBody>
      </p:sp>
      <p:sp>
        <p:nvSpPr>
          <p:cNvPr id="21" name="Textfeld 20">
            <a:extLst>
              <a:ext uri="{FF2B5EF4-FFF2-40B4-BE49-F238E27FC236}">
                <a16:creationId xmlns:a16="http://schemas.microsoft.com/office/drawing/2014/main" id="{AB797950-BDE6-40E6-BBDD-E465CFC704C0}"/>
              </a:ext>
            </a:extLst>
          </p:cNvPr>
          <p:cNvSpPr txBox="1"/>
          <p:nvPr/>
        </p:nvSpPr>
        <p:spPr>
          <a:xfrm>
            <a:off x="8553282" y="4519064"/>
            <a:ext cx="1925186" cy="553998"/>
          </a:xfrm>
          <a:prstGeom prst="rect">
            <a:avLst/>
          </a:prstGeom>
          <a:noFill/>
        </p:spPr>
        <p:txBody>
          <a:bodyPr wrap="square" lIns="0" tIns="0" rIns="0" bIns="0" rtlCol="0">
            <a:spAutoFit/>
          </a:bodyPr>
          <a:lstStyle/>
          <a:p>
            <a:pPr algn="ctr"/>
            <a:r>
              <a:rPr lang="de-DE" dirty="0">
                <a:solidFill>
                  <a:schemeClr val="bg1"/>
                </a:solidFill>
              </a:rPr>
              <a:t>Transformation bewerkstelligen</a:t>
            </a:r>
          </a:p>
        </p:txBody>
      </p:sp>
      <p:sp>
        <p:nvSpPr>
          <p:cNvPr id="22" name="Textfeld 21">
            <a:extLst>
              <a:ext uri="{FF2B5EF4-FFF2-40B4-BE49-F238E27FC236}">
                <a16:creationId xmlns:a16="http://schemas.microsoft.com/office/drawing/2014/main" id="{5D90122D-64EC-49E1-869F-21629DB232D4}"/>
              </a:ext>
            </a:extLst>
          </p:cNvPr>
          <p:cNvSpPr txBox="1"/>
          <p:nvPr/>
        </p:nvSpPr>
        <p:spPr>
          <a:xfrm>
            <a:off x="7099864" y="3138450"/>
            <a:ext cx="3321486" cy="830997"/>
          </a:xfrm>
          <a:prstGeom prst="rect">
            <a:avLst/>
          </a:prstGeom>
          <a:noFill/>
        </p:spPr>
        <p:txBody>
          <a:bodyPr wrap="square" lIns="0" tIns="0" rIns="0" bIns="0" rtlCol="0">
            <a:spAutoFit/>
          </a:bodyPr>
          <a:lstStyle/>
          <a:p>
            <a:pPr algn="ctr"/>
            <a:r>
              <a:rPr lang="de-DE" dirty="0">
                <a:solidFill>
                  <a:schemeClr val="bg1"/>
                </a:solidFill>
              </a:rPr>
              <a:t>Nachfrage nach klimaverträglichen Produkten </a:t>
            </a:r>
            <a:br>
              <a:rPr lang="de-DE" dirty="0">
                <a:solidFill>
                  <a:schemeClr val="bg1"/>
                </a:solidFill>
              </a:rPr>
            </a:br>
            <a:r>
              <a:rPr lang="de-DE" dirty="0">
                <a:solidFill>
                  <a:schemeClr val="bg1"/>
                </a:solidFill>
              </a:rPr>
              <a:t>und Dienstleistungen</a:t>
            </a:r>
          </a:p>
        </p:txBody>
      </p:sp>
      <p:sp>
        <p:nvSpPr>
          <p:cNvPr id="25" name="Textfeld 24">
            <a:extLst>
              <a:ext uri="{FF2B5EF4-FFF2-40B4-BE49-F238E27FC236}">
                <a16:creationId xmlns:a16="http://schemas.microsoft.com/office/drawing/2014/main" id="{9FD22B86-37DD-42BA-9E61-05CF20F97140}"/>
              </a:ext>
            </a:extLst>
          </p:cNvPr>
          <p:cNvSpPr txBox="1"/>
          <p:nvPr/>
        </p:nvSpPr>
        <p:spPr>
          <a:xfrm>
            <a:off x="3156425" y="4613431"/>
            <a:ext cx="2036956" cy="553998"/>
          </a:xfrm>
          <a:prstGeom prst="rect">
            <a:avLst/>
          </a:prstGeom>
          <a:noFill/>
        </p:spPr>
        <p:txBody>
          <a:bodyPr wrap="square" lIns="0" tIns="0" rIns="0" bIns="0" rtlCol="0">
            <a:spAutoFit/>
          </a:bodyPr>
          <a:lstStyle/>
          <a:p>
            <a:pPr algn="ctr"/>
            <a:r>
              <a:rPr lang="de-DE" dirty="0">
                <a:solidFill>
                  <a:schemeClr val="bg1"/>
                </a:solidFill>
              </a:rPr>
              <a:t>Klimapolitik ohne Widerspruch</a:t>
            </a:r>
          </a:p>
        </p:txBody>
      </p:sp>
      <p:sp>
        <p:nvSpPr>
          <p:cNvPr id="26" name="Textfeld 25">
            <a:extLst>
              <a:ext uri="{FF2B5EF4-FFF2-40B4-BE49-F238E27FC236}">
                <a16:creationId xmlns:a16="http://schemas.microsoft.com/office/drawing/2014/main" id="{C74A4A73-2C5B-4733-AAA1-DD41114E1E75}"/>
              </a:ext>
            </a:extLst>
          </p:cNvPr>
          <p:cNvSpPr txBox="1"/>
          <p:nvPr/>
        </p:nvSpPr>
        <p:spPr>
          <a:xfrm>
            <a:off x="6030215" y="2256834"/>
            <a:ext cx="1765026" cy="276999"/>
          </a:xfrm>
          <a:prstGeom prst="rect">
            <a:avLst/>
          </a:prstGeom>
          <a:noFill/>
        </p:spPr>
        <p:txBody>
          <a:bodyPr wrap="square" lIns="0" tIns="0" rIns="0" bIns="0" rtlCol="0">
            <a:spAutoFit/>
          </a:bodyPr>
          <a:lstStyle/>
          <a:p>
            <a:pPr algn="ctr"/>
            <a:r>
              <a:rPr lang="de-DE" dirty="0">
                <a:solidFill>
                  <a:schemeClr val="bg1"/>
                </a:solidFill>
              </a:rPr>
              <a:t>Motivieren</a:t>
            </a:r>
          </a:p>
        </p:txBody>
      </p:sp>
      <p:sp>
        <p:nvSpPr>
          <p:cNvPr id="27" name="Textfeld 26">
            <a:extLst>
              <a:ext uri="{FF2B5EF4-FFF2-40B4-BE49-F238E27FC236}">
                <a16:creationId xmlns:a16="http://schemas.microsoft.com/office/drawing/2014/main" id="{406C7621-C207-4FA5-A326-9DBB560FBAB7}"/>
              </a:ext>
            </a:extLst>
          </p:cNvPr>
          <p:cNvSpPr txBox="1"/>
          <p:nvPr/>
        </p:nvSpPr>
        <p:spPr>
          <a:xfrm>
            <a:off x="3552358" y="2083313"/>
            <a:ext cx="1675122" cy="276999"/>
          </a:xfrm>
          <a:prstGeom prst="rect">
            <a:avLst/>
          </a:prstGeom>
          <a:noFill/>
        </p:spPr>
        <p:txBody>
          <a:bodyPr wrap="square" lIns="0" tIns="0" rIns="0" bIns="0" rtlCol="0">
            <a:spAutoFit/>
          </a:bodyPr>
          <a:lstStyle/>
          <a:p>
            <a:pPr algn="ctr"/>
            <a:r>
              <a:rPr lang="de-DE" dirty="0">
                <a:solidFill>
                  <a:schemeClr val="bg1"/>
                </a:solidFill>
              </a:rPr>
              <a:t>Vorreiter sein</a:t>
            </a:r>
          </a:p>
        </p:txBody>
      </p:sp>
      <p:sp>
        <p:nvSpPr>
          <p:cNvPr id="7" name="Textfeld 6">
            <a:extLst>
              <a:ext uri="{FF2B5EF4-FFF2-40B4-BE49-F238E27FC236}">
                <a16:creationId xmlns:a16="http://schemas.microsoft.com/office/drawing/2014/main" id="{791A3D9D-38EC-9141-6076-B479C059E3B0}"/>
              </a:ext>
            </a:extLst>
          </p:cNvPr>
          <p:cNvSpPr txBox="1"/>
          <p:nvPr/>
        </p:nvSpPr>
        <p:spPr>
          <a:xfrm>
            <a:off x="2167507" y="5372685"/>
            <a:ext cx="1891536" cy="553998"/>
          </a:xfrm>
          <a:prstGeom prst="rect">
            <a:avLst/>
          </a:prstGeom>
          <a:noFill/>
        </p:spPr>
        <p:txBody>
          <a:bodyPr wrap="square" lIns="0" tIns="0" rIns="0" bIns="0" rtlCol="0">
            <a:spAutoFit/>
          </a:bodyPr>
          <a:lstStyle/>
          <a:p>
            <a:pPr algn="ctr"/>
            <a:r>
              <a:rPr lang="de-DE" dirty="0">
                <a:solidFill>
                  <a:schemeClr val="bg1"/>
                </a:solidFill>
              </a:rPr>
              <a:t>Berücksichtigen der Wissenschaft</a:t>
            </a:r>
          </a:p>
        </p:txBody>
      </p:sp>
    </p:spTree>
    <p:extLst>
      <p:ext uri="{BB962C8B-B14F-4D97-AF65-F5344CB8AC3E}">
        <p14:creationId xmlns:p14="http://schemas.microsoft.com/office/powerpoint/2010/main" val="333579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12" grpId="0"/>
      <p:bldP spid="6" grpId="0"/>
      <p:bldP spid="18" grpId="0"/>
      <p:bldP spid="19" grpId="0"/>
      <p:bldP spid="20" grpId="0"/>
      <p:bldP spid="21" grpId="0"/>
      <p:bldP spid="22" grpId="0"/>
      <p:bldP spid="25" grpId="0"/>
      <p:bldP spid="26" grpId="0"/>
      <p:bldP spid="27"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08233B1-09FF-FE69-1A1B-C09C026CD1D8}"/>
              </a:ext>
            </a:extLst>
          </p:cNvPr>
          <p:cNvSpPr>
            <a:spLocks noGrp="1"/>
          </p:cNvSpPr>
          <p:nvPr>
            <p:ph type="sldNum" sz="quarter" idx="4"/>
          </p:nvPr>
        </p:nvSpPr>
        <p:spPr/>
        <p:txBody>
          <a:bodyPr/>
          <a:lstStyle/>
          <a:p>
            <a:pPr algn="l"/>
            <a:r>
              <a:rPr lang="de-DE"/>
              <a:t>Seite </a:t>
            </a:r>
            <a:fld id="{116EDF81-E62B-6D4E-87B5-2A3890D58C7C}" type="slidenum">
              <a:rPr lang="de-DE" smtClean="0"/>
              <a:pPr algn="l"/>
              <a:t>12</a:t>
            </a:fld>
            <a:endParaRPr lang="de-DE" dirty="0"/>
          </a:p>
        </p:txBody>
      </p:sp>
      <p:pic>
        <p:nvPicPr>
          <p:cNvPr id="9" name="Grafik 8" descr="Ein Bild, das Karte enthält.&#10;&#10;Automatisch generierte Beschreibung mit mittlerer Zuverlässigkeit">
            <a:extLst>
              <a:ext uri="{FF2B5EF4-FFF2-40B4-BE49-F238E27FC236}">
                <a16:creationId xmlns:a16="http://schemas.microsoft.com/office/drawing/2014/main" id="{487EFD7E-881C-AA7D-FF54-0A782F32A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538" y="3860800"/>
            <a:ext cx="4793730" cy="2376473"/>
          </a:xfrm>
          <a:prstGeom prst="rect">
            <a:avLst/>
          </a:prstGeom>
        </p:spPr>
      </p:pic>
      <p:sp>
        <p:nvSpPr>
          <p:cNvPr id="10" name="Sprechblase: rechteckig 9">
            <a:extLst>
              <a:ext uri="{FF2B5EF4-FFF2-40B4-BE49-F238E27FC236}">
                <a16:creationId xmlns:a16="http://schemas.microsoft.com/office/drawing/2014/main" id="{EC17E09B-AB52-F9CE-658E-1E0AB40568A5}"/>
              </a:ext>
            </a:extLst>
          </p:cNvPr>
          <p:cNvSpPr/>
          <p:nvPr/>
        </p:nvSpPr>
        <p:spPr>
          <a:xfrm>
            <a:off x="1379538" y="1460963"/>
            <a:ext cx="4292057" cy="2266084"/>
          </a:xfrm>
          <a:prstGeom prst="wedgeRectCallout">
            <a:avLst>
              <a:gd name="adj1" fmla="val -21886"/>
              <a:gd name="adj2" fmla="val 64358"/>
            </a:avLst>
          </a:prstGeom>
          <a:solidFill>
            <a:srgbClr val="DBC8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2075">
              <a:tabLst>
                <a:tab pos="3946525" algn="l"/>
              </a:tabLst>
            </a:pPr>
            <a:r>
              <a:rPr lang="de-DE" sz="1400" b="1" dirty="0">
                <a:solidFill>
                  <a:srgbClr val="3A4B72"/>
                </a:solidFill>
              </a:rPr>
              <a:t>… ihre Gestaltungsmacht sehen. </a:t>
            </a:r>
            <a:br>
              <a:rPr lang="de-DE" sz="1400" b="1" dirty="0">
                <a:solidFill>
                  <a:srgbClr val="3A4B72"/>
                </a:solidFill>
              </a:rPr>
            </a:br>
            <a:endParaRPr lang="de-DE" sz="1400" b="1" dirty="0">
              <a:solidFill>
                <a:srgbClr val="3A4B72"/>
              </a:solidFill>
            </a:endParaRPr>
          </a:p>
          <a:p>
            <a:pPr marL="92075">
              <a:tabLst>
                <a:tab pos="3946525" algn="l"/>
              </a:tabLst>
            </a:pPr>
            <a:r>
              <a:rPr lang="de-DE" sz="1400" dirty="0">
                <a:solidFill>
                  <a:srgbClr val="3A4B72"/>
                </a:solidFill>
              </a:rPr>
              <a:t>Kommunale Verwaltungen zählen zu den größten Arbeitgebern vor Ort, haben zahlreiche Immobilien und Fuhrparks. Sie verwalten und betreiben Infrastrukturen und schaffen Voraussetzungen für emissionsarme Daseinsvorsorge. Sie sind ein Einzelakteur mit großer Gestaltungsmacht. Durch Energieeinsparungen können sie zudem effektiv und direkt Kosten sparen.</a:t>
            </a:r>
          </a:p>
        </p:txBody>
      </p:sp>
      <p:sp>
        <p:nvSpPr>
          <p:cNvPr id="11" name="Titel 1">
            <a:extLst>
              <a:ext uri="{FF2B5EF4-FFF2-40B4-BE49-F238E27FC236}">
                <a16:creationId xmlns:a16="http://schemas.microsoft.com/office/drawing/2014/main" id="{2A55ED6D-6277-7992-CD1F-0B3DA40696DA}"/>
              </a:ext>
            </a:extLst>
          </p:cNvPr>
          <p:cNvSpPr>
            <a:spLocks noGrp="1"/>
          </p:cNvSpPr>
          <p:nvPr>
            <p:ph type="title"/>
          </p:nvPr>
        </p:nvSpPr>
        <p:spPr>
          <a:xfrm>
            <a:off x="1130838" y="403937"/>
            <a:ext cx="10515600" cy="557139"/>
          </a:xfrm>
        </p:spPr>
        <p:txBody>
          <a:bodyPr>
            <a:noAutofit/>
          </a:bodyPr>
          <a:lstStyle/>
          <a:p>
            <a:r>
              <a:rPr lang="de-DE" sz="2000" dirty="0"/>
              <a:t>Kommunale Verwaltungen machen sich auf den Weg treibhausgasneutral zu werden, weil sie… </a:t>
            </a:r>
          </a:p>
        </p:txBody>
      </p:sp>
      <p:pic>
        <p:nvPicPr>
          <p:cNvPr id="7" name="Grafik 6">
            <a:extLst>
              <a:ext uri="{FF2B5EF4-FFF2-40B4-BE49-F238E27FC236}">
                <a16:creationId xmlns:a16="http://schemas.microsoft.com/office/drawing/2014/main" id="{1C54654D-C8DD-1F71-8315-EB55E4D9955D}"/>
              </a:ext>
            </a:extLst>
          </p:cNvPr>
          <p:cNvPicPr>
            <a:picLocks noChangeAspect="1"/>
          </p:cNvPicPr>
          <p:nvPr/>
        </p:nvPicPr>
        <p:blipFill>
          <a:blip r:embed="rId4"/>
          <a:stretch>
            <a:fillRect/>
          </a:stretch>
        </p:blipFill>
        <p:spPr>
          <a:xfrm>
            <a:off x="6959600" y="3404746"/>
            <a:ext cx="5104331" cy="2951305"/>
          </a:xfrm>
          <a:prstGeom prst="rect">
            <a:avLst/>
          </a:prstGeom>
        </p:spPr>
      </p:pic>
    </p:spTree>
    <p:extLst>
      <p:ext uri="{BB962C8B-B14F-4D97-AF65-F5344CB8AC3E}">
        <p14:creationId xmlns:p14="http://schemas.microsoft.com/office/powerpoint/2010/main" val="2275853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5E3F5E-6436-DD74-2EA0-D4BBDB7D9B68}"/>
              </a:ext>
            </a:extLst>
          </p:cNvPr>
          <p:cNvSpPr>
            <a:spLocks noGrp="1"/>
          </p:cNvSpPr>
          <p:nvPr>
            <p:ph type="title"/>
          </p:nvPr>
        </p:nvSpPr>
        <p:spPr/>
        <p:txBody>
          <a:bodyPr/>
          <a:lstStyle/>
          <a:p>
            <a:r>
              <a:rPr lang="de-DE" dirty="0"/>
              <a:t>Gestaltungsmacht</a:t>
            </a:r>
          </a:p>
        </p:txBody>
      </p:sp>
      <p:sp>
        <p:nvSpPr>
          <p:cNvPr id="3" name="Foliennummernplatzhalter 2">
            <a:extLst>
              <a:ext uri="{FF2B5EF4-FFF2-40B4-BE49-F238E27FC236}">
                <a16:creationId xmlns:a16="http://schemas.microsoft.com/office/drawing/2014/main" id="{9D3BF8E9-C892-0448-E84C-B0A544BA7727}"/>
              </a:ext>
            </a:extLst>
          </p:cNvPr>
          <p:cNvSpPr>
            <a:spLocks noGrp="1"/>
          </p:cNvSpPr>
          <p:nvPr>
            <p:ph type="sldNum" sz="quarter" idx="4"/>
          </p:nvPr>
        </p:nvSpPr>
        <p:spPr/>
        <p:txBody>
          <a:bodyPr/>
          <a:lstStyle/>
          <a:p>
            <a:pPr algn="l"/>
            <a:r>
              <a:rPr lang="de-DE"/>
              <a:t>Seite </a:t>
            </a:r>
            <a:fld id="{116EDF81-E62B-6D4E-87B5-2A3890D58C7C}" type="slidenum">
              <a:rPr lang="de-DE" smtClean="0"/>
              <a:pPr algn="l"/>
              <a:t>13</a:t>
            </a:fld>
            <a:endParaRPr lang="de-DE" dirty="0"/>
          </a:p>
        </p:txBody>
      </p:sp>
      <p:grpSp>
        <p:nvGrpSpPr>
          <p:cNvPr id="4" name="Gruppieren 3">
            <a:extLst>
              <a:ext uri="{FF2B5EF4-FFF2-40B4-BE49-F238E27FC236}">
                <a16:creationId xmlns:a16="http://schemas.microsoft.com/office/drawing/2014/main" id="{72FA91E7-4A6C-5641-F5E2-7932172E1F5E}"/>
              </a:ext>
            </a:extLst>
          </p:cNvPr>
          <p:cNvGrpSpPr/>
          <p:nvPr/>
        </p:nvGrpSpPr>
        <p:grpSpPr>
          <a:xfrm>
            <a:off x="1211068" y="700842"/>
            <a:ext cx="10673675" cy="6177042"/>
            <a:chOff x="1211068" y="700842"/>
            <a:chExt cx="10673675" cy="6177042"/>
          </a:xfrm>
        </p:grpSpPr>
        <p:graphicFrame>
          <p:nvGraphicFramePr>
            <p:cNvPr id="9" name="Diagramm 8">
              <a:extLst>
                <a:ext uri="{FF2B5EF4-FFF2-40B4-BE49-F238E27FC236}">
                  <a16:creationId xmlns:a16="http://schemas.microsoft.com/office/drawing/2014/main" id="{A563CDA3-BF08-F286-179C-2488F2128AD5}"/>
                </a:ext>
              </a:extLst>
            </p:cNvPr>
            <p:cNvGraphicFramePr/>
            <p:nvPr>
              <p:extLst>
                <p:ext uri="{D42A27DB-BD31-4B8C-83A1-F6EECF244321}">
                  <p14:modId xmlns:p14="http://schemas.microsoft.com/office/powerpoint/2010/main" val="2555824811"/>
                </p:ext>
              </p:extLst>
            </p:nvPr>
          </p:nvGraphicFramePr>
          <p:xfrm>
            <a:off x="1211068" y="2120348"/>
            <a:ext cx="10184050" cy="3801945"/>
          </p:xfrm>
          <a:graphic>
            <a:graphicData uri="http://schemas.openxmlformats.org/drawingml/2006/chart">
              <c:chart xmlns:c="http://schemas.openxmlformats.org/drawingml/2006/chart" xmlns:r="http://schemas.openxmlformats.org/officeDocument/2006/relationships" r:id="rId3"/>
            </a:graphicData>
          </a:graphic>
        </p:graphicFrame>
        <p:pic>
          <p:nvPicPr>
            <p:cNvPr id="7" name="Grafik 6" descr="Ein Bild, das Text, Screenshot, Dunkelheit enthält.&#10;&#10;Automatisch generierte Beschreibung">
              <a:extLst>
                <a:ext uri="{FF2B5EF4-FFF2-40B4-BE49-F238E27FC236}">
                  <a16:creationId xmlns:a16="http://schemas.microsoft.com/office/drawing/2014/main" id="{19E5B571-AE15-DF97-57F2-3338D5AE8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6050" y="700842"/>
              <a:ext cx="10468693" cy="6177042"/>
            </a:xfrm>
            <a:prstGeom prst="rect">
              <a:avLst/>
            </a:prstGeom>
          </p:spPr>
        </p:pic>
      </p:grpSp>
    </p:spTree>
    <p:extLst>
      <p:ext uri="{BB962C8B-B14F-4D97-AF65-F5344CB8AC3E}">
        <p14:creationId xmlns:p14="http://schemas.microsoft.com/office/powerpoint/2010/main" val="534453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08233B1-09FF-FE69-1A1B-C09C026CD1D8}"/>
              </a:ext>
            </a:extLst>
          </p:cNvPr>
          <p:cNvSpPr>
            <a:spLocks noGrp="1"/>
          </p:cNvSpPr>
          <p:nvPr>
            <p:ph type="sldNum" sz="quarter" idx="4"/>
          </p:nvPr>
        </p:nvSpPr>
        <p:spPr/>
        <p:txBody>
          <a:bodyPr/>
          <a:lstStyle/>
          <a:p>
            <a:pPr algn="l"/>
            <a:r>
              <a:rPr lang="de-DE"/>
              <a:t>Seite </a:t>
            </a:r>
            <a:fld id="{116EDF81-E62B-6D4E-87B5-2A3890D58C7C}" type="slidenum">
              <a:rPr lang="de-DE" smtClean="0"/>
              <a:pPr algn="l"/>
              <a:t>14</a:t>
            </a:fld>
            <a:endParaRPr lang="de-DE" dirty="0"/>
          </a:p>
        </p:txBody>
      </p:sp>
      <p:pic>
        <p:nvPicPr>
          <p:cNvPr id="9" name="Grafik 8" descr="Ein Bild, das Karte enthält.&#10;&#10;Automatisch generierte Beschreibung mit mittlerer Zuverlässigkeit">
            <a:extLst>
              <a:ext uri="{FF2B5EF4-FFF2-40B4-BE49-F238E27FC236}">
                <a16:creationId xmlns:a16="http://schemas.microsoft.com/office/drawing/2014/main" id="{487EFD7E-881C-AA7D-FF54-0A782F32A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538" y="3860800"/>
            <a:ext cx="4793730" cy="2376473"/>
          </a:xfrm>
          <a:prstGeom prst="rect">
            <a:avLst/>
          </a:prstGeom>
        </p:spPr>
      </p:pic>
      <p:sp>
        <p:nvSpPr>
          <p:cNvPr id="10" name="Sprechblase: rechteckig 9">
            <a:extLst>
              <a:ext uri="{FF2B5EF4-FFF2-40B4-BE49-F238E27FC236}">
                <a16:creationId xmlns:a16="http://schemas.microsoft.com/office/drawing/2014/main" id="{EC17E09B-AB52-F9CE-658E-1E0AB40568A5}"/>
              </a:ext>
            </a:extLst>
          </p:cNvPr>
          <p:cNvSpPr/>
          <p:nvPr/>
        </p:nvSpPr>
        <p:spPr>
          <a:xfrm>
            <a:off x="1379539" y="1460963"/>
            <a:ext cx="4118436" cy="2060637"/>
          </a:xfrm>
          <a:prstGeom prst="wedgeRectCallout">
            <a:avLst>
              <a:gd name="adj1" fmla="val -21886"/>
              <a:gd name="adj2" fmla="val 64358"/>
            </a:avLst>
          </a:prstGeom>
          <a:solidFill>
            <a:srgbClr val="DBC8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2075">
              <a:tabLst>
                <a:tab pos="3946525" algn="l"/>
              </a:tabLst>
            </a:pPr>
            <a:r>
              <a:rPr lang="de-DE" sz="1400" b="1" dirty="0">
                <a:solidFill>
                  <a:srgbClr val="3A4B72"/>
                </a:solidFill>
              </a:rPr>
              <a:t>… es als Chance begreifen. </a:t>
            </a:r>
          </a:p>
          <a:p>
            <a:pPr marL="92075">
              <a:tabLst>
                <a:tab pos="3946525" algn="l"/>
              </a:tabLst>
            </a:pPr>
            <a:endParaRPr lang="de-DE" sz="1400" dirty="0">
              <a:solidFill>
                <a:srgbClr val="3A4B72"/>
              </a:solidFill>
            </a:endParaRPr>
          </a:p>
          <a:p>
            <a:pPr marL="92075">
              <a:tabLst>
                <a:tab pos="3946525" algn="l"/>
              </a:tabLst>
            </a:pPr>
            <a:r>
              <a:rPr lang="de-DE" sz="1400" dirty="0">
                <a:solidFill>
                  <a:srgbClr val="3A4B72"/>
                </a:solidFill>
              </a:rPr>
              <a:t>Der Prozess der Treibhausgasneutralität funktioniert nicht mit althergebrachten Verwaltungsstrukturen. Neue und agile Arbeitsweisen müssen Einzug halten und können mehr Zukunftsfähigkeit schaffen. Wenn die Gemeinschaftsaufgabe Fahrt aufnimmt, kann sie motivierend und sinnstiftend sein.</a:t>
            </a:r>
          </a:p>
        </p:txBody>
      </p:sp>
      <p:sp>
        <p:nvSpPr>
          <p:cNvPr id="11" name="Titel 1">
            <a:extLst>
              <a:ext uri="{FF2B5EF4-FFF2-40B4-BE49-F238E27FC236}">
                <a16:creationId xmlns:a16="http://schemas.microsoft.com/office/drawing/2014/main" id="{2A55ED6D-6277-7992-CD1F-0B3DA40696DA}"/>
              </a:ext>
            </a:extLst>
          </p:cNvPr>
          <p:cNvSpPr>
            <a:spLocks noGrp="1"/>
          </p:cNvSpPr>
          <p:nvPr>
            <p:ph type="title"/>
          </p:nvPr>
        </p:nvSpPr>
        <p:spPr>
          <a:xfrm>
            <a:off x="1130838" y="403937"/>
            <a:ext cx="10515600" cy="557139"/>
          </a:xfrm>
        </p:spPr>
        <p:txBody>
          <a:bodyPr>
            <a:noAutofit/>
          </a:bodyPr>
          <a:lstStyle/>
          <a:p>
            <a:r>
              <a:rPr lang="de-DE" sz="2000" dirty="0"/>
              <a:t>Kommunale Verwaltungen machen sich auf den Weg treibhausgasneutral zu werden, weil sie… </a:t>
            </a:r>
          </a:p>
        </p:txBody>
      </p:sp>
      <p:pic>
        <p:nvPicPr>
          <p:cNvPr id="7" name="Grafik 6">
            <a:extLst>
              <a:ext uri="{FF2B5EF4-FFF2-40B4-BE49-F238E27FC236}">
                <a16:creationId xmlns:a16="http://schemas.microsoft.com/office/drawing/2014/main" id="{40CD44D7-1F0C-D088-4DEC-BE16DE283D32}"/>
              </a:ext>
            </a:extLst>
          </p:cNvPr>
          <p:cNvPicPr>
            <a:picLocks noChangeAspect="1"/>
          </p:cNvPicPr>
          <p:nvPr/>
        </p:nvPicPr>
        <p:blipFill>
          <a:blip r:embed="rId4"/>
          <a:stretch>
            <a:fillRect/>
          </a:stretch>
        </p:blipFill>
        <p:spPr>
          <a:xfrm>
            <a:off x="6839935" y="3145553"/>
            <a:ext cx="4912288" cy="2949695"/>
          </a:xfrm>
          <a:prstGeom prst="rect">
            <a:avLst/>
          </a:prstGeom>
        </p:spPr>
      </p:pic>
    </p:spTree>
    <p:extLst>
      <p:ext uri="{BB962C8B-B14F-4D97-AF65-F5344CB8AC3E}">
        <p14:creationId xmlns:p14="http://schemas.microsoft.com/office/powerpoint/2010/main" val="1712578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905146F-766E-78C0-DB3A-3C6BBE31B6E6}"/>
              </a:ext>
            </a:extLst>
          </p:cNvPr>
          <p:cNvSpPr txBox="1">
            <a:spLocks/>
          </p:cNvSpPr>
          <p:nvPr/>
        </p:nvSpPr>
        <p:spPr>
          <a:xfrm>
            <a:off x="410972" y="481211"/>
            <a:ext cx="10658475" cy="628812"/>
          </a:xfrm>
          <a:prstGeom prst="rect">
            <a:avLst/>
          </a:prstGeom>
        </p:spPr>
        <p:txBody>
          <a:bodyPr vert="horz" lIns="0" tIns="0" rIns="0" bIns="0" rtlCol="0" anchor="ctr" anchorCtr="0">
            <a:noAutofit/>
          </a:bodyPr>
          <a:lstStyle>
            <a:lvl1pPr algn="l" defTabSz="914400" rtl="0" eaLnBrk="1" latinLnBrk="0" hangingPunct="1">
              <a:lnSpc>
                <a:spcPts val="4700"/>
              </a:lnSpc>
              <a:spcBef>
                <a:spcPct val="0"/>
              </a:spcBef>
              <a:buNone/>
              <a:defRPr sz="4300" b="1" kern="1200">
                <a:solidFill>
                  <a:schemeClr val="tx1">
                    <a:lumMod val="65000"/>
                    <a:lumOff val="35000"/>
                  </a:schemeClr>
                </a:solidFill>
                <a:latin typeface="+mn-lt"/>
                <a:ea typeface="+mj-ea"/>
                <a:cs typeface="+mj-cs"/>
              </a:defRPr>
            </a:lvl1pPr>
          </a:lstStyle>
          <a:p>
            <a:pPr>
              <a:defRPr/>
            </a:pPr>
            <a:r>
              <a:rPr lang="de-DE" sz="2800" dirty="0">
                <a:solidFill>
                  <a:schemeClr val="bg1"/>
                </a:solidFill>
                <a:latin typeface="Calibri" panose="020F0502020204030204"/>
              </a:rPr>
              <a:t>Kontakt</a:t>
            </a:r>
            <a:endParaRPr kumimoji="0" lang="de-DE" sz="2800" b="1" i="0" u="none" strike="noStrike" kern="1200" cap="none" spc="0" normalizeH="0" baseline="0" noProof="0" dirty="0">
              <a:ln>
                <a:noFill/>
              </a:ln>
              <a:solidFill>
                <a:schemeClr val="bg1"/>
              </a:solidFill>
              <a:effectLst/>
              <a:uLnTx/>
              <a:uFillTx/>
              <a:latin typeface="Calibri" panose="020F0502020204030204"/>
              <a:ea typeface="+mj-ea"/>
              <a:cs typeface="+mj-cs"/>
            </a:endParaRPr>
          </a:p>
        </p:txBody>
      </p:sp>
      <p:sp>
        <p:nvSpPr>
          <p:cNvPr id="13" name="Textfeld 12">
            <a:extLst>
              <a:ext uri="{FF2B5EF4-FFF2-40B4-BE49-F238E27FC236}">
                <a16:creationId xmlns:a16="http://schemas.microsoft.com/office/drawing/2014/main" id="{1762D312-DCD5-6208-6A50-F72B50B9EB17}"/>
              </a:ext>
            </a:extLst>
          </p:cNvPr>
          <p:cNvSpPr txBox="1"/>
          <p:nvPr/>
        </p:nvSpPr>
        <p:spPr>
          <a:xfrm>
            <a:off x="233346" y="3429000"/>
            <a:ext cx="3594271" cy="773032"/>
          </a:xfrm>
          <a:prstGeom prst="rect">
            <a:avLst/>
          </a:prstGeom>
          <a:noFill/>
        </p:spPr>
        <p:txBody>
          <a:bodyPr wrap="square">
            <a:spAutoFit/>
          </a:bodyPr>
          <a:lstStyle/>
          <a:p>
            <a:pPr lvl="0">
              <a:lnSpc>
                <a:spcPct val="107000"/>
              </a:lnSpc>
            </a:pPr>
            <a:r>
              <a:rPr lang="de-DE" sz="1400" b="1" dirty="0">
                <a:solidFill>
                  <a:schemeClr val="bg1"/>
                </a:solidFill>
                <a:effectLst/>
                <a:latin typeface="+mj-lt"/>
                <a:ea typeface="Calibri" panose="020F0502020204030204" pitchFamily="34" charset="0"/>
                <a:cs typeface="Times New Roman" panose="02020603050405020304" pitchFamily="18" charset="0"/>
              </a:rPr>
              <a:t>Benjamin Gugel </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Telefon: </a:t>
            </a:r>
            <a:r>
              <a:rPr lang="de-DE" sz="1400" dirty="0">
                <a:solidFill>
                  <a:schemeClr val="bg1"/>
                </a:solidFill>
                <a:effectLst/>
                <a:latin typeface="+mj-lt"/>
                <a:ea typeface="Calibri" panose="020F0502020204030204" pitchFamily="34" charset="0"/>
                <a:cs typeface="Times New Roman" panose="02020603050405020304" pitchFamily="18" charset="0"/>
              </a:rPr>
              <a:t>06221 47 67-43</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E-Mail: </a:t>
            </a:r>
            <a:r>
              <a:rPr lang="de-DE" sz="1400" dirty="0">
                <a:solidFill>
                  <a:schemeClr val="bg1"/>
                </a:solidFill>
                <a:effectLst/>
                <a:latin typeface="+mj-lt"/>
                <a:ea typeface="Calibri" panose="020F0502020204030204" pitchFamily="34" charset="0"/>
                <a:cs typeface="Times New Roman" panose="02020603050405020304" pitchFamily="18" charset="0"/>
              </a:rPr>
              <a:t>benjamin.gugel@ifeu.de</a:t>
            </a:r>
          </a:p>
        </p:txBody>
      </p:sp>
      <p:sp>
        <p:nvSpPr>
          <p:cNvPr id="14" name="Textfeld 13">
            <a:extLst>
              <a:ext uri="{FF2B5EF4-FFF2-40B4-BE49-F238E27FC236}">
                <a16:creationId xmlns:a16="http://schemas.microsoft.com/office/drawing/2014/main" id="{CB4BDBF8-26A9-CAC5-292A-1A883B948647}"/>
              </a:ext>
            </a:extLst>
          </p:cNvPr>
          <p:cNvSpPr txBox="1"/>
          <p:nvPr/>
        </p:nvSpPr>
        <p:spPr>
          <a:xfrm>
            <a:off x="3827617" y="3429000"/>
            <a:ext cx="3594271" cy="773032"/>
          </a:xfrm>
          <a:prstGeom prst="rect">
            <a:avLst/>
          </a:prstGeom>
          <a:noFill/>
        </p:spPr>
        <p:txBody>
          <a:bodyPr wrap="square">
            <a:spAutoFit/>
          </a:bodyPr>
          <a:lstStyle/>
          <a:p>
            <a:pPr lvl="0">
              <a:lnSpc>
                <a:spcPct val="107000"/>
              </a:lnSpc>
            </a:pPr>
            <a:r>
              <a:rPr lang="de-DE" sz="1400" b="1" dirty="0">
                <a:solidFill>
                  <a:schemeClr val="bg1"/>
                </a:solidFill>
                <a:effectLst/>
                <a:latin typeface="+mj-lt"/>
                <a:ea typeface="Calibri" panose="020F0502020204030204" pitchFamily="34" charset="0"/>
                <a:cs typeface="Times New Roman" panose="02020603050405020304" pitchFamily="18" charset="0"/>
              </a:rPr>
              <a:t>Carsten Kuhn</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Telefon: </a:t>
            </a:r>
            <a:r>
              <a:rPr lang="de-DE" sz="1400" dirty="0">
                <a:solidFill>
                  <a:schemeClr val="bg1"/>
                </a:solidFill>
                <a:effectLst/>
                <a:latin typeface="+mj-lt"/>
                <a:ea typeface="Calibri" panose="020F0502020204030204" pitchFamily="34" charset="0"/>
                <a:cs typeface="Times New Roman" panose="02020603050405020304" pitchFamily="18" charset="0"/>
              </a:rPr>
              <a:t>069 717139-37</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E-Mail: </a:t>
            </a:r>
            <a:r>
              <a:rPr lang="de-DE" sz="1400" dirty="0">
                <a:solidFill>
                  <a:schemeClr val="bg1"/>
                </a:solidFill>
                <a:effectLst/>
                <a:latin typeface="+mj-lt"/>
                <a:ea typeface="Calibri" panose="020F0502020204030204" pitchFamily="34" charset="0"/>
                <a:cs typeface="Times New Roman" panose="02020603050405020304" pitchFamily="18" charset="0"/>
              </a:rPr>
              <a:t>c.kuhn@klimabuendnis.org</a:t>
            </a:r>
          </a:p>
        </p:txBody>
      </p:sp>
      <p:sp>
        <p:nvSpPr>
          <p:cNvPr id="15" name="Textfeld 14">
            <a:extLst>
              <a:ext uri="{FF2B5EF4-FFF2-40B4-BE49-F238E27FC236}">
                <a16:creationId xmlns:a16="http://schemas.microsoft.com/office/drawing/2014/main" id="{8A923D8B-5314-EBF7-E5CF-1C843994C4A0}"/>
              </a:ext>
            </a:extLst>
          </p:cNvPr>
          <p:cNvSpPr txBox="1"/>
          <p:nvPr/>
        </p:nvSpPr>
        <p:spPr>
          <a:xfrm>
            <a:off x="7421888" y="3429000"/>
            <a:ext cx="3594271" cy="773032"/>
          </a:xfrm>
          <a:prstGeom prst="rect">
            <a:avLst/>
          </a:prstGeom>
          <a:noFill/>
        </p:spPr>
        <p:txBody>
          <a:bodyPr wrap="square">
            <a:spAutoFit/>
          </a:bodyPr>
          <a:lstStyle/>
          <a:p>
            <a:pPr lvl="0">
              <a:lnSpc>
                <a:spcPct val="107000"/>
              </a:lnSpc>
            </a:pPr>
            <a:r>
              <a:rPr lang="de-DE" sz="1400" b="1" dirty="0">
                <a:solidFill>
                  <a:schemeClr val="bg1"/>
                </a:solidFill>
                <a:effectLst/>
                <a:latin typeface="+mj-lt"/>
                <a:ea typeface="Calibri" panose="020F0502020204030204" pitchFamily="34" charset="0"/>
                <a:cs typeface="Times New Roman" panose="02020603050405020304" pitchFamily="18" charset="0"/>
              </a:rPr>
              <a:t>Marion Elle</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Telefon: </a:t>
            </a:r>
            <a:r>
              <a:rPr lang="de-DE" sz="1400" dirty="0">
                <a:solidFill>
                  <a:schemeClr val="bg1"/>
                </a:solidFill>
                <a:effectLst/>
                <a:latin typeface="+mj-lt"/>
                <a:ea typeface="Calibri" panose="020F0502020204030204" pitchFamily="34" charset="0"/>
                <a:cs typeface="Times New Roman" panose="02020603050405020304" pitchFamily="18" charset="0"/>
              </a:rPr>
              <a:t>0341 224762-15</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E-Mail: marion.elle@ie-leipzig.com </a:t>
            </a:r>
            <a:endParaRPr lang="de-DE" sz="14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30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2CAE445-A6C6-591A-0DB5-5502836E3D00}"/>
              </a:ext>
            </a:extLst>
          </p:cNvPr>
          <p:cNvSpPr>
            <a:spLocks noGrp="1"/>
          </p:cNvSpPr>
          <p:nvPr>
            <p:ph type="title"/>
          </p:nvPr>
        </p:nvSpPr>
        <p:spPr>
          <a:prstGeom prst="rect">
            <a:avLst/>
          </a:prstGeom>
        </p:spPr>
        <p:txBody>
          <a:bodyPr>
            <a:normAutofit/>
          </a:bodyPr>
          <a:lstStyle/>
          <a:p>
            <a:r>
              <a:rPr lang="de-DE" sz="2800" dirty="0"/>
              <a:t>Verwendungshinweise</a:t>
            </a:r>
          </a:p>
        </p:txBody>
      </p:sp>
      <p:sp>
        <p:nvSpPr>
          <p:cNvPr id="2" name="Foliennummernplatzhalter 1">
            <a:extLst>
              <a:ext uri="{FF2B5EF4-FFF2-40B4-BE49-F238E27FC236}">
                <a16:creationId xmlns:a16="http://schemas.microsoft.com/office/drawing/2014/main" id="{0D58534C-76DB-4DBA-AA81-07AD6258EF46}"/>
              </a:ext>
            </a:extLst>
          </p:cNvPr>
          <p:cNvSpPr>
            <a:spLocks noGrp="1"/>
          </p:cNvSpPr>
          <p:nvPr>
            <p:ph type="sldNum" sz="quarter" idx="4"/>
          </p:nvPr>
        </p:nvSpPr>
        <p:spPr>
          <a:prstGeom prst="rect">
            <a:avLst/>
          </a:prstGeom>
        </p:spPr>
        <p:txBody>
          <a:bodyPr/>
          <a:lstStyle/>
          <a:p>
            <a:pPr algn="l"/>
            <a:r>
              <a:rPr lang="de-DE" dirty="0"/>
              <a:t>Seite </a:t>
            </a:r>
            <a:fld id="{116EDF81-E62B-6D4E-87B5-2A3890D58C7C}" type="slidenum">
              <a:rPr lang="de-DE" smtClean="0"/>
              <a:pPr algn="l"/>
              <a:t>2</a:t>
            </a:fld>
            <a:endParaRPr lang="de-DE" dirty="0"/>
          </a:p>
        </p:txBody>
      </p:sp>
      <p:pic>
        <p:nvPicPr>
          <p:cNvPr id="3" name="Grafik 2">
            <a:extLst>
              <a:ext uri="{FF2B5EF4-FFF2-40B4-BE49-F238E27FC236}">
                <a16:creationId xmlns:a16="http://schemas.microsoft.com/office/drawing/2014/main" id="{E0BB2223-92E9-689F-A55D-84E76423D402}"/>
              </a:ext>
            </a:extLst>
          </p:cNvPr>
          <p:cNvPicPr>
            <a:picLocks noChangeAspect="1"/>
          </p:cNvPicPr>
          <p:nvPr/>
        </p:nvPicPr>
        <p:blipFill>
          <a:blip r:embed="rId3"/>
          <a:stretch>
            <a:fillRect/>
          </a:stretch>
        </p:blipFill>
        <p:spPr>
          <a:xfrm>
            <a:off x="462926" y="1779815"/>
            <a:ext cx="6425741" cy="4334632"/>
          </a:xfrm>
          <a:prstGeom prst="rect">
            <a:avLst/>
          </a:prstGeom>
        </p:spPr>
      </p:pic>
    </p:spTree>
    <p:extLst>
      <p:ext uri="{BB962C8B-B14F-4D97-AF65-F5344CB8AC3E}">
        <p14:creationId xmlns:p14="http://schemas.microsoft.com/office/powerpoint/2010/main" val="356807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85D893E-A58D-92BD-962A-3A7DFD269424}"/>
              </a:ext>
            </a:extLst>
          </p:cNvPr>
          <p:cNvSpPr>
            <a:spLocks noGrp="1"/>
          </p:cNvSpPr>
          <p:nvPr>
            <p:ph type="title"/>
          </p:nvPr>
        </p:nvSpPr>
        <p:spPr>
          <a:prstGeom prst="rect">
            <a:avLst/>
          </a:prstGeom>
        </p:spPr>
        <p:txBody>
          <a:bodyPr>
            <a:normAutofit/>
          </a:bodyPr>
          <a:lstStyle/>
          <a:p>
            <a:r>
              <a:rPr lang="de-DE" dirty="0"/>
              <a:t>9 Etappen – 1 Ziel </a:t>
            </a:r>
          </a:p>
        </p:txBody>
      </p:sp>
      <p:sp>
        <p:nvSpPr>
          <p:cNvPr id="2" name="Foliennummernplatzhalter 1">
            <a:extLst>
              <a:ext uri="{FF2B5EF4-FFF2-40B4-BE49-F238E27FC236}">
                <a16:creationId xmlns:a16="http://schemas.microsoft.com/office/drawing/2014/main" id="{BF12419C-E70F-5F62-FC59-6FF634875BA7}"/>
              </a:ext>
            </a:extLst>
          </p:cNvPr>
          <p:cNvSpPr>
            <a:spLocks noGrp="1"/>
          </p:cNvSpPr>
          <p:nvPr>
            <p:ph type="sldNum" sz="quarter" idx="4"/>
          </p:nvPr>
        </p:nvSpPr>
        <p:spPr>
          <a:prstGeom prst="rect">
            <a:avLst/>
          </a:prstGeom>
        </p:spPr>
        <p:txBody>
          <a:bodyPr/>
          <a:lstStyle/>
          <a:p>
            <a:pPr algn="l"/>
            <a:r>
              <a:rPr lang="de-DE"/>
              <a:t>Seite </a:t>
            </a:r>
            <a:fld id="{116EDF81-E62B-6D4E-87B5-2A3890D58C7C}" type="slidenum">
              <a:rPr lang="de-DE" smtClean="0"/>
              <a:pPr algn="l"/>
              <a:t>3</a:t>
            </a:fld>
            <a:endParaRPr lang="de-DE"/>
          </a:p>
        </p:txBody>
      </p:sp>
      <p:pic>
        <p:nvPicPr>
          <p:cNvPr id="8" name="Grafik 7">
            <a:extLst>
              <a:ext uri="{FF2B5EF4-FFF2-40B4-BE49-F238E27FC236}">
                <a16:creationId xmlns:a16="http://schemas.microsoft.com/office/drawing/2014/main" id="{D1AC193D-8D08-1D9B-685A-562CEAF726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7253" y="3965850"/>
            <a:ext cx="1620000" cy="1620000"/>
          </a:xfrm>
          <a:prstGeom prst="rect">
            <a:avLst/>
          </a:prstGeom>
        </p:spPr>
      </p:pic>
      <p:pic>
        <p:nvPicPr>
          <p:cNvPr id="10" name="Grafik 9">
            <a:extLst>
              <a:ext uri="{FF2B5EF4-FFF2-40B4-BE49-F238E27FC236}">
                <a16:creationId xmlns:a16="http://schemas.microsoft.com/office/drawing/2014/main" id="{37931E0D-40CD-C3B7-4D4E-64C0AC8C02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80442" y="3965850"/>
            <a:ext cx="1620000" cy="1620000"/>
          </a:xfrm>
          <a:prstGeom prst="rect">
            <a:avLst/>
          </a:prstGeom>
        </p:spPr>
      </p:pic>
      <p:pic>
        <p:nvPicPr>
          <p:cNvPr id="12" name="Grafik 11">
            <a:extLst>
              <a:ext uri="{FF2B5EF4-FFF2-40B4-BE49-F238E27FC236}">
                <a16:creationId xmlns:a16="http://schemas.microsoft.com/office/drawing/2014/main" id="{EC982168-7FC5-FA7B-9DED-BB9EF45C8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43631" y="3965850"/>
            <a:ext cx="1620000" cy="1620000"/>
          </a:xfrm>
          <a:prstGeom prst="rect">
            <a:avLst/>
          </a:prstGeom>
        </p:spPr>
      </p:pic>
      <p:pic>
        <p:nvPicPr>
          <p:cNvPr id="14" name="Grafik 13">
            <a:extLst>
              <a:ext uri="{FF2B5EF4-FFF2-40B4-BE49-F238E27FC236}">
                <a16:creationId xmlns:a16="http://schemas.microsoft.com/office/drawing/2014/main" id="{CD8A2F85-1B9F-F173-C60E-C7851DD1C8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1941" y="1489294"/>
            <a:ext cx="1620000" cy="1618382"/>
          </a:xfrm>
          <a:prstGeom prst="rect">
            <a:avLst/>
          </a:prstGeom>
        </p:spPr>
      </p:pic>
      <p:pic>
        <p:nvPicPr>
          <p:cNvPr id="18" name="Grafik 17">
            <a:extLst>
              <a:ext uri="{FF2B5EF4-FFF2-40B4-BE49-F238E27FC236}">
                <a16:creationId xmlns:a16="http://schemas.microsoft.com/office/drawing/2014/main" id="{9E82A3DD-9ED3-1E20-68A3-A62299D718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87636" y="1489294"/>
            <a:ext cx="1620000" cy="1620000"/>
          </a:xfrm>
          <a:prstGeom prst="rect">
            <a:avLst/>
          </a:prstGeom>
        </p:spPr>
      </p:pic>
      <p:pic>
        <p:nvPicPr>
          <p:cNvPr id="20" name="Grafik 19">
            <a:extLst>
              <a:ext uri="{FF2B5EF4-FFF2-40B4-BE49-F238E27FC236}">
                <a16:creationId xmlns:a16="http://schemas.microsoft.com/office/drawing/2014/main" id="{00819687-23B1-72D2-1856-5C8A14603B3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05484" y="1489294"/>
            <a:ext cx="1620000" cy="1620000"/>
          </a:xfrm>
          <a:prstGeom prst="rect">
            <a:avLst/>
          </a:prstGeom>
        </p:spPr>
      </p:pic>
      <p:pic>
        <p:nvPicPr>
          <p:cNvPr id="22" name="Grafik 21">
            <a:extLst>
              <a:ext uri="{FF2B5EF4-FFF2-40B4-BE49-F238E27FC236}">
                <a16:creationId xmlns:a16="http://schemas.microsoft.com/office/drawing/2014/main" id="{8FDF1079-9249-C134-ED75-F4C0AC1EAD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23331" y="1489294"/>
            <a:ext cx="1620000" cy="1623236"/>
          </a:xfrm>
          <a:prstGeom prst="rect">
            <a:avLst/>
          </a:prstGeom>
        </p:spPr>
      </p:pic>
      <p:sp>
        <p:nvSpPr>
          <p:cNvPr id="23" name="Textfeld 22">
            <a:extLst>
              <a:ext uri="{FF2B5EF4-FFF2-40B4-BE49-F238E27FC236}">
                <a16:creationId xmlns:a16="http://schemas.microsoft.com/office/drawing/2014/main" id="{227D7D32-6E20-C87D-44F4-601740611C67}"/>
              </a:ext>
            </a:extLst>
          </p:cNvPr>
          <p:cNvSpPr txBox="1"/>
          <p:nvPr/>
        </p:nvSpPr>
        <p:spPr>
          <a:xfrm>
            <a:off x="929579" y="3220654"/>
            <a:ext cx="1864724" cy="523220"/>
          </a:xfrm>
          <a:prstGeom prst="rect">
            <a:avLst/>
          </a:prstGeom>
          <a:noFill/>
        </p:spPr>
        <p:txBody>
          <a:bodyPr wrap="square" rtlCol="0">
            <a:spAutoFit/>
          </a:bodyPr>
          <a:lstStyle/>
          <a:p>
            <a:pPr algn="ctr"/>
            <a:r>
              <a:rPr lang="de-DE" sz="1400" dirty="0">
                <a:solidFill>
                  <a:srgbClr val="2A2E3B"/>
                </a:solidFill>
              </a:rPr>
              <a:t>Organisation </a:t>
            </a:r>
            <a:br>
              <a:rPr lang="de-DE" sz="1400" dirty="0">
                <a:solidFill>
                  <a:srgbClr val="2A2E3B"/>
                </a:solidFill>
              </a:rPr>
            </a:br>
            <a:r>
              <a:rPr lang="de-DE" sz="1400" dirty="0">
                <a:solidFill>
                  <a:srgbClr val="2A2E3B"/>
                </a:solidFill>
              </a:rPr>
              <a:t>aufbauen</a:t>
            </a:r>
          </a:p>
        </p:txBody>
      </p:sp>
      <p:sp>
        <p:nvSpPr>
          <p:cNvPr id="24" name="Textfeld 23">
            <a:extLst>
              <a:ext uri="{FF2B5EF4-FFF2-40B4-BE49-F238E27FC236}">
                <a16:creationId xmlns:a16="http://schemas.microsoft.com/office/drawing/2014/main" id="{19118D92-0A02-5D89-521C-BA2A7CFC53CE}"/>
              </a:ext>
            </a:extLst>
          </p:cNvPr>
          <p:cNvSpPr txBox="1"/>
          <p:nvPr/>
        </p:nvSpPr>
        <p:spPr>
          <a:xfrm>
            <a:off x="2971756" y="3220654"/>
            <a:ext cx="2016064" cy="523220"/>
          </a:xfrm>
          <a:prstGeom prst="rect">
            <a:avLst/>
          </a:prstGeom>
          <a:noFill/>
        </p:spPr>
        <p:txBody>
          <a:bodyPr wrap="square" rtlCol="0">
            <a:spAutoFit/>
          </a:bodyPr>
          <a:lstStyle/>
          <a:p>
            <a:pPr algn="ctr"/>
            <a:r>
              <a:rPr lang="de-DE" sz="1400" dirty="0">
                <a:solidFill>
                  <a:srgbClr val="2A2E3B"/>
                </a:solidFill>
              </a:rPr>
              <a:t>Anwendungsbereich definieren</a:t>
            </a:r>
          </a:p>
        </p:txBody>
      </p:sp>
      <p:sp>
        <p:nvSpPr>
          <p:cNvPr id="25" name="Textfeld 24">
            <a:extLst>
              <a:ext uri="{FF2B5EF4-FFF2-40B4-BE49-F238E27FC236}">
                <a16:creationId xmlns:a16="http://schemas.microsoft.com/office/drawing/2014/main" id="{C646A38D-37F7-9C07-4614-0CC9B711D330}"/>
              </a:ext>
            </a:extLst>
          </p:cNvPr>
          <p:cNvSpPr txBox="1"/>
          <p:nvPr/>
        </p:nvSpPr>
        <p:spPr>
          <a:xfrm>
            <a:off x="5165273" y="3220654"/>
            <a:ext cx="1864724" cy="523220"/>
          </a:xfrm>
          <a:prstGeom prst="rect">
            <a:avLst/>
          </a:prstGeom>
          <a:noFill/>
        </p:spPr>
        <p:txBody>
          <a:bodyPr wrap="square" rtlCol="0">
            <a:spAutoFit/>
          </a:bodyPr>
          <a:lstStyle/>
          <a:p>
            <a:pPr algn="ctr"/>
            <a:r>
              <a:rPr lang="de-DE" sz="1400" dirty="0">
                <a:solidFill>
                  <a:srgbClr val="2A2E3B"/>
                </a:solidFill>
              </a:rPr>
              <a:t>Treibhausgase bilanzieren</a:t>
            </a:r>
          </a:p>
        </p:txBody>
      </p:sp>
      <p:sp>
        <p:nvSpPr>
          <p:cNvPr id="26" name="Textfeld 25">
            <a:extLst>
              <a:ext uri="{FF2B5EF4-FFF2-40B4-BE49-F238E27FC236}">
                <a16:creationId xmlns:a16="http://schemas.microsoft.com/office/drawing/2014/main" id="{AD80F79C-D896-89AD-5F83-E4FDD09F6866}"/>
              </a:ext>
            </a:extLst>
          </p:cNvPr>
          <p:cNvSpPr txBox="1"/>
          <p:nvPr/>
        </p:nvSpPr>
        <p:spPr>
          <a:xfrm>
            <a:off x="7281485" y="3220654"/>
            <a:ext cx="1864724" cy="523220"/>
          </a:xfrm>
          <a:prstGeom prst="rect">
            <a:avLst/>
          </a:prstGeom>
          <a:noFill/>
        </p:spPr>
        <p:txBody>
          <a:bodyPr wrap="square" rtlCol="0">
            <a:spAutoFit/>
          </a:bodyPr>
          <a:lstStyle/>
          <a:p>
            <a:pPr algn="ctr"/>
            <a:r>
              <a:rPr lang="de-DE" sz="1400" dirty="0">
                <a:solidFill>
                  <a:srgbClr val="2A2E3B"/>
                </a:solidFill>
              </a:rPr>
              <a:t>Ziele </a:t>
            </a:r>
            <a:br>
              <a:rPr lang="de-DE" sz="1400" dirty="0">
                <a:solidFill>
                  <a:srgbClr val="2A2E3B"/>
                </a:solidFill>
              </a:rPr>
            </a:br>
            <a:r>
              <a:rPr lang="de-DE" sz="1400" dirty="0">
                <a:solidFill>
                  <a:srgbClr val="2A2E3B"/>
                </a:solidFill>
              </a:rPr>
              <a:t>formulieren</a:t>
            </a:r>
          </a:p>
        </p:txBody>
      </p:sp>
      <p:sp>
        <p:nvSpPr>
          <p:cNvPr id="27" name="Textfeld 26">
            <a:extLst>
              <a:ext uri="{FF2B5EF4-FFF2-40B4-BE49-F238E27FC236}">
                <a16:creationId xmlns:a16="http://schemas.microsoft.com/office/drawing/2014/main" id="{14577DE5-5DFA-7957-8F3F-B145D7070305}"/>
              </a:ext>
            </a:extLst>
          </p:cNvPr>
          <p:cNvSpPr txBox="1"/>
          <p:nvPr/>
        </p:nvSpPr>
        <p:spPr>
          <a:xfrm>
            <a:off x="9397697" y="3220654"/>
            <a:ext cx="1864724" cy="523220"/>
          </a:xfrm>
          <a:prstGeom prst="rect">
            <a:avLst/>
          </a:prstGeom>
          <a:noFill/>
        </p:spPr>
        <p:txBody>
          <a:bodyPr wrap="square" rtlCol="0">
            <a:spAutoFit/>
          </a:bodyPr>
          <a:lstStyle/>
          <a:p>
            <a:pPr algn="ctr"/>
            <a:r>
              <a:rPr lang="de-DE" sz="1400" dirty="0">
                <a:solidFill>
                  <a:srgbClr val="2A2E3B"/>
                </a:solidFill>
              </a:rPr>
              <a:t>Maßnahmen umsetzen</a:t>
            </a:r>
          </a:p>
        </p:txBody>
      </p:sp>
      <p:sp>
        <p:nvSpPr>
          <p:cNvPr id="28" name="Textfeld 27">
            <a:extLst>
              <a:ext uri="{FF2B5EF4-FFF2-40B4-BE49-F238E27FC236}">
                <a16:creationId xmlns:a16="http://schemas.microsoft.com/office/drawing/2014/main" id="{A17F364A-642A-E5B4-B524-BCD65DE1547A}"/>
              </a:ext>
            </a:extLst>
          </p:cNvPr>
          <p:cNvSpPr txBox="1"/>
          <p:nvPr/>
        </p:nvSpPr>
        <p:spPr>
          <a:xfrm>
            <a:off x="1947001" y="5640146"/>
            <a:ext cx="1864724" cy="523220"/>
          </a:xfrm>
          <a:prstGeom prst="rect">
            <a:avLst/>
          </a:prstGeom>
          <a:noFill/>
        </p:spPr>
        <p:txBody>
          <a:bodyPr wrap="square" rtlCol="0">
            <a:spAutoFit/>
          </a:bodyPr>
          <a:lstStyle/>
          <a:p>
            <a:pPr algn="ctr"/>
            <a:r>
              <a:rPr lang="de-DE" sz="1400" dirty="0">
                <a:solidFill>
                  <a:srgbClr val="2A2E3B"/>
                </a:solidFill>
              </a:rPr>
              <a:t>Verantworten statt kompensieren</a:t>
            </a:r>
          </a:p>
        </p:txBody>
      </p:sp>
      <p:sp>
        <p:nvSpPr>
          <p:cNvPr id="29" name="Textfeld 28">
            <a:extLst>
              <a:ext uri="{FF2B5EF4-FFF2-40B4-BE49-F238E27FC236}">
                <a16:creationId xmlns:a16="http://schemas.microsoft.com/office/drawing/2014/main" id="{720219D5-8B11-5A65-3427-FD375C517423}"/>
              </a:ext>
            </a:extLst>
          </p:cNvPr>
          <p:cNvSpPr txBox="1"/>
          <p:nvPr/>
        </p:nvSpPr>
        <p:spPr>
          <a:xfrm>
            <a:off x="4054644" y="5640146"/>
            <a:ext cx="2016064" cy="307777"/>
          </a:xfrm>
          <a:prstGeom prst="rect">
            <a:avLst/>
          </a:prstGeom>
          <a:noFill/>
        </p:spPr>
        <p:txBody>
          <a:bodyPr wrap="square" rtlCol="0">
            <a:spAutoFit/>
          </a:bodyPr>
          <a:lstStyle/>
          <a:p>
            <a:pPr algn="ctr"/>
            <a:r>
              <a:rPr lang="de-DE" sz="1400" dirty="0">
                <a:solidFill>
                  <a:srgbClr val="2A2E3B"/>
                </a:solidFill>
              </a:rPr>
              <a:t>Kommunizieren</a:t>
            </a:r>
          </a:p>
        </p:txBody>
      </p:sp>
      <p:sp>
        <p:nvSpPr>
          <p:cNvPr id="30" name="Textfeld 29">
            <a:extLst>
              <a:ext uri="{FF2B5EF4-FFF2-40B4-BE49-F238E27FC236}">
                <a16:creationId xmlns:a16="http://schemas.microsoft.com/office/drawing/2014/main" id="{53B1B019-D587-2F6F-6422-24DEC6EB7B17}"/>
              </a:ext>
            </a:extLst>
          </p:cNvPr>
          <p:cNvSpPr txBox="1"/>
          <p:nvPr/>
        </p:nvSpPr>
        <p:spPr>
          <a:xfrm>
            <a:off x="6267907" y="5640146"/>
            <a:ext cx="1864724" cy="307777"/>
          </a:xfrm>
          <a:prstGeom prst="rect">
            <a:avLst/>
          </a:prstGeom>
          <a:noFill/>
        </p:spPr>
        <p:txBody>
          <a:bodyPr wrap="square" rtlCol="0">
            <a:spAutoFit/>
          </a:bodyPr>
          <a:lstStyle/>
          <a:p>
            <a:pPr algn="ctr"/>
            <a:r>
              <a:rPr lang="de-DE" sz="1400" dirty="0">
                <a:solidFill>
                  <a:srgbClr val="2A2E3B"/>
                </a:solidFill>
              </a:rPr>
              <a:t>Überprüfen</a:t>
            </a:r>
          </a:p>
        </p:txBody>
      </p:sp>
      <p:sp>
        <p:nvSpPr>
          <p:cNvPr id="31" name="Textfeld 30">
            <a:extLst>
              <a:ext uri="{FF2B5EF4-FFF2-40B4-BE49-F238E27FC236}">
                <a16:creationId xmlns:a16="http://schemas.microsoft.com/office/drawing/2014/main" id="{A35548CE-1255-8D3C-5DBC-0A2B4FDAF695}"/>
              </a:ext>
            </a:extLst>
          </p:cNvPr>
          <p:cNvSpPr txBox="1"/>
          <p:nvPr/>
        </p:nvSpPr>
        <p:spPr>
          <a:xfrm>
            <a:off x="8421269" y="5640146"/>
            <a:ext cx="1864724" cy="307777"/>
          </a:xfrm>
          <a:prstGeom prst="rect">
            <a:avLst/>
          </a:prstGeom>
          <a:noFill/>
        </p:spPr>
        <p:txBody>
          <a:bodyPr wrap="square" rtlCol="0">
            <a:spAutoFit/>
          </a:bodyPr>
          <a:lstStyle/>
          <a:p>
            <a:pPr algn="ctr"/>
            <a:r>
              <a:rPr lang="de-DE" sz="1400" dirty="0">
                <a:solidFill>
                  <a:srgbClr val="2A2E3B"/>
                </a:solidFill>
              </a:rPr>
              <a:t>Anpassen</a:t>
            </a:r>
          </a:p>
        </p:txBody>
      </p:sp>
      <p:sp>
        <p:nvSpPr>
          <p:cNvPr id="34" name="Textfeld 33">
            <a:extLst>
              <a:ext uri="{FF2B5EF4-FFF2-40B4-BE49-F238E27FC236}">
                <a16:creationId xmlns:a16="http://schemas.microsoft.com/office/drawing/2014/main" id="{83E37D3F-06D3-3A7A-1AF8-CBD1FF9BC1CB}"/>
              </a:ext>
            </a:extLst>
          </p:cNvPr>
          <p:cNvSpPr txBox="1"/>
          <p:nvPr/>
        </p:nvSpPr>
        <p:spPr>
          <a:xfrm>
            <a:off x="9353631" y="6318440"/>
            <a:ext cx="2711505" cy="415498"/>
          </a:xfrm>
          <a:prstGeom prst="rect">
            <a:avLst/>
          </a:prstGeom>
          <a:noFill/>
        </p:spPr>
        <p:txBody>
          <a:bodyPr wrap="square">
            <a:spAutoFit/>
          </a:bodyPr>
          <a:lstStyle/>
          <a:p>
            <a:r>
              <a:rPr lang="de-DE" sz="1050" dirty="0">
                <a:solidFill>
                  <a:schemeClr val="bg1">
                    <a:lumMod val="75000"/>
                  </a:schemeClr>
                </a:solidFill>
                <a:latin typeface="+mj-lt"/>
                <a:ea typeface="Droid Sans" panose="020B0606030804020204" pitchFamily="34" charset="0"/>
                <a:cs typeface="Droid Sans" panose="020B0606030804020204" pitchFamily="34" charset="0"/>
              </a:rPr>
              <a:t>Etappen nach Umweltbundesamt, Der Weg zur treibhausgasneutralen Verwaltung 2021</a:t>
            </a:r>
          </a:p>
        </p:txBody>
      </p:sp>
      <p:pic>
        <p:nvPicPr>
          <p:cNvPr id="17" name="Grafik 16">
            <a:extLst>
              <a:ext uri="{FF2B5EF4-FFF2-40B4-BE49-F238E27FC236}">
                <a16:creationId xmlns:a16="http://schemas.microsoft.com/office/drawing/2014/main" id="{46F08228-CE70-BFE8-E11F-8F717F7F398E}"/>
              </a:ext>
            </a:extLst>
          </p:cNvPr>
          <p:cNvPicPr>
            <a:picLocks noChangeAspect="1"/>
          </p:cNvPicPr>
          <p:nvPr/>
        </p:nvPicPr>
        <p:blipFill>
          <a:blip r:embed="rId17"/>
          <a:stretch>
            <a:fillRect/>
          </a:stretch>
        </p:blipFill>
        <p:spPr>
          <a:xfrm>
            <a:off x="2069363" y="3965850"/>
            <a:ext cx="1620000" cy="1618133"/>
          </a:xfrm>
          <a:prstGeom prst="rect">
            <a:avLst/>
          </a:prstGeom>
        </p:spPr>
      </p:pic>
      <p:pic>
        <p:nvPicPr>
          <p:cNvPr id="21" name="Grafik 20">
            <a:extLst>
              <a:ext uri="{FF2B5EF4-FFF2-40B4-BE49-F238E27FC236}">
                <a16:creationId xmlns:a16="http://schemas.microsoft.com/office/drawing/2014/main" id="{0EF1DB1F-63B9-8126-BBF4-8FD2F1407E16}"/>
              </a:ext>
            </a:extLst>
          </p:cNvPr>
          <p:cNvPicPr>
            <a:picLocks noChangeAspect="1"/>
          </p:cNvPicPr>
          <p:nvPr/>
        </p:nvPicPr>
        <p:blipFill>
          <a:blip r:embed="rId18"/>
          <a:stretch>
            <a:fillRect/>
          </a:stretch>
        </p:blipFill>
        <p:spPr>
          <a:xfrm>
            <a:off x="3169788" y="1489294"/>
            <a:ext cx="1614414" cy="1620000"/>
          </a:xfrm>
          <a:prstGeom prst="rect">
            <a:avLst/>
          </a:prstGeom>
        </p:spPr>
      </p:pic>
    </p:spTree>
    <p:extLst>
      <p:ext uri="{BB962C8B-B14F-4D97-AF65-F5344CB8AC3E}">
        <p14:creationId xmlns:p14="http://schemas.microsoft.com/office/powerpoint/2010/main" val="165884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DF331-4CC7-4D8C-44A0-D2B45536349E}"/>
              </a:ext>
            </a:extLst>
          </p:cNvPr>
          <p:cNvSpPr>
            <a:spLocks noGrp="1"/>
          </p:cNvSpPr>
          <p:nvPr>
            <p:ph type="title"/>
          </p:nvPr>
        </p:nvSpPr>
        <p:spPr/>
        <p:txBody>
          <a:bodyPr/>
          <a:lstStyle/>
          <a:p>
            <a:r>
              <a:rPr lang="de-DE" dirty="0"/>
              <a:t>Etappen – Wo stehen wir? </a:t>
            </a:r>
          </a:p>
        </p:txBody>
      </p:sp>
      <p:sp>
        <p:nvSpPr>
          <p:cNvPr id="3" name="Foliennummernplatzhalter 2">
            <a:extLst>
              <a:ext uri="{FF2B5EF4-FFF2-40B4-BE49-F238E27FC236}">
                <a16:creationId xmlns:a16="http://schemas.microsoft.com/office/drawing/2014/main" id="{CFDE9BCA-B6AA-F9C2-E3DC-5569345A5F70}"/>
              </a:ext>
            </a:extLst>
          </p:cNvPr>
          <p:cNvSpPr>
            <a:spLocks noGrp="1"/>
          </p:cNvSpPr>
          <p:nvPr>
            <p:ph type="sldNum" sz="quarter" idx="4"/>
          </p:nvPr>
        </p:nvSpPr>
        <p:spPr/>
        <p:txBody>
          <a:bodyPr/>
          <a:lstStyle/>
          <a:p>
            <a:pPr algn="l"/>
            <a:r>
              <a:rPr lang="de-DE"/>
              <a:t>Seite </a:t>
            </a:r>
            <a:fld id="{116EDF81-E62B-6D4E-87B5-2A3890D58C7C}" type="slidenum">
              <a:rPr lang="de-DE" smtClean="0"/>
              <a:pPr algn="l"/>
              <a:t>4</a:t>
            </a:fld>
            <a:endParaRPr lang="de-DE" dirty="0"/>
          </a:p>
        </p:txBody>
      </p:sp>
      <p:pic>
        <p:nvPicPr>
          <p:cNvPr id="6" name="Grafik 5" descr="Ein Bild, das Text, Screenshot, Grafiken, Grafikdesign enthält.&#10;&#10;Automatisch generierte Beschreibung">
            <a:extLst>
              <a:ext uri="{FF2B5EF4-FFF2-40B4-BE49-F238E27FC236}">
                <a16:creationId xmlns:a16="http://schemas.microsoft.com/office/drawing/2014/main" id="{54FC4250-8ED7-714F-4D16-3114F9CC6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962" y="1113047"/>
            <a:ext cx="9031842" cy="5080905"/>
          </a:xfrm>
          <a:prstGeom prst="rect">
            <a:avLst/>
          </a:prstGeom>
        </p:spPr>
      </p:pic>
      <p:pic>
        <p:nvPicPr>
          <p:cNvPr id="34" name="Grafik 33">
            <a:extLst>
              <a:ext uri="{FF2B5EF4-FFF2-40B4-BE49-F238E27FC236}">
                <a16:creationId xmlns:a16="http://schemas.microsoft.com/office/drawing/2014/main" id="{044E0F2F-8769-4DB6-5196-AF47CDB15939}"/>
              </a:ext>
            </a:extLst>
          </p:cNvPr>
          <p:cNvPicPr>
            <a:picLocks noChangeAspect="1"/>
          </p:cNvPicPr>
          <p:nvPr/>
        </p:nvPicPr>
        <p:blipFill>
          <a:blip r:embed="rId4"/>
          <a:stretch>
            <a:fillRect/>
          </a:stretch>
        </p:blipFill>
        <p:spPr>
          <a:xfrm>
            <a:off x="6825603" y="5372409"/>
            <a:ext cx="131873" cy="175830"/>
          </a:xfrm>
          <a:prstGeom prst="rect">
            <a:avLst/>
          </a:prstGeom>
        </p:spPr>
      </p:pic>
      <p:sp>
        <p:nvSpPr>
          <p:cNvPr id="35" name="Textfeld 34">
            <a:extLst>
              <a:ext uri="{FF2B5EF4-FFF2-40B4-BE49-F238E27FC236}">
                <a16:creationId xmlns:a16="http://schemas.microsoft.com/office/drawing/2014/main" id="{AA25D4D4-C074-371E-AA74-E4A607D66DDF}"/>
              </a:ext>
            </a:extLst>
          </p:cNvPr>
          <p:cNvSpPr txBox="1"/>
          <p:nvPr/>
        </p:nvSpPr>
        <p:spPr>
          <a:xfrm>
            <a:off x="6957476" y="5321824"/>
            <a:ext cx="956066" cy="276999"/>
          </a:xfrm>
          <a:prstGeom prst="rect">
            <a:avLst/>
          </a:prstGeom>
          <a:noFill/>
        </p:spPr>
        <p:txBody>
          <a:bodyPr wrap="square" rtlCol="0">
            <a:spAutoFit/>
          </a:bodyPr>
          <a:lstStyle/>
          <a:p>
            <a:r>
              <a:rPr lang="de-DE" sz="1200" dirty="0">
                <a:solidFill>
                  <a:srgbClr val="576487"/>
                </a:solidFill>
              </a:rPr>
              <a:t>umgesetzt</a:t>
            </a:r>
          </a:p>
        </p:txBody>
      </p:sp>
      <p:pic>
        <p:nvPicPr>
          <p:cNvPr id="36" name="Grafik 35" descr="Sanduhr 60% mit einfarbiger Füllung">
            <a:extLst>
              <a:ext uri="{FF2B5EF4-FFF2-40B4-BE49-F238E27FC236}">
                <a16:creationId xmlns:a16="http://schemas.microsoft.com/office/drawing/2014/main" id="{B21F4F7B-4CA8-8F5C-822B-9119CF13FC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98021" y="5680581"/>
            <a:ext cx="187036" cy="187036"/>
          </a:xfrm>
          <a:prstGeom prst="rect">
            <a:avLst/>
          </a:prstGeom>
        </p:spPr>
      </p:pic>
      <p:sp>
        <p:nvSpPr>
          <p:cNvPr id="37" name="Textfeld 36">
            <a:extLst>
              <a:ext uri="{FF2B5EF4-FFF2-40B4-BE49-F238E27FC236}">
                <a16:creationId xmlns:a16="http://schemas.microsoft.com/office/drawing/2014/main" id="{86EFEE22-3663-EDB2-B1E8-E58ADFC46138}"/>
              </a:ext>
            </a:extLst>
          </p:cNvPr>
          <p:cNvSpPr txBox="1"/>
          <p:nvPr/>
        </p:nvSpPr>
        <p:spPr>
          <a:xfrm>
            <a:off x="6985057" y="5635599"/>
            <a:ext cx="1116206" cy="276999"/>
          </a:xfrm>
          <a:prstGeom prst="rect">
            <a:avLst/>
          </a:prstGeom>
          <a:noFill/>
        </p:spPr>
        <p:txBody>
          <a:bodyPr wrap="square" rtlCol="0">
            <a:spAutoFit/>
          </a:bodyPr>
          <a:lstStyle/>
          <a:p>
            <a:r>
              <a:rPr lang="de-DE" sz="1200" dirty="0">
                <a:solidFill>
                  <a:srgbClr val="576487"/>
                </a:solidFill>
              </a:rPr>
              <a:t>In Erarbeitung</a:t>
            </a:r>
          </a:p>
        </p:txBody>
      </p:sp>
      <p:sp>
        <p:nvSpPr>
          <p:cNvPr id="38" name="Textfeld 37">
            <a:extLst>
              <a:ext uri="{FF2B5EF4-FFF2-40B4-BE49-F238E27FC236}">
                <a16:creationId xmlns:a16="http://schemas.microsoft.com/office/drawing/2014/main" id="{B6384B82-4A25-F5BA-F81A-3EC351479048}"/>
              </a:ext>
            </a:extLst>
          </p:cNvPr>
          <p:cNvSpPr txBox="1"/>
          <p:nvPr/>
        </p:nvSpPr>
        <p:spPr>
          <a:xfrm>
            <a:off x="6704400" y="4963067"/>
            <a:ext cx="758639" cy="276999"/>
          </a:xfrm>
          <a:prstGeom prst="rect">
            <a:avLst/>
          </a:prstGeom>
          <a:noFill/>
        </p:spPr>
        <p:txBody>
          <a:bodyPr wrap="square" rtlCol="0">
            <a:spAutoFit/>
          </a:bodyPr>
          <a:lstStyle/>
          <a:p>
            <a:r>
              <a:rPr lang="de-DE" sz="1200" dirty="0">
                <a:solidFill>
                  <a:srgbClr val="576487"/>
                </a:solidFill>
              </a:rPr>
              <a:t>Legende</a:t>
            </a:r>
          </a:p>
        </p:txBody>
      </p:sp>
      <p:cxnSp>
        <p:nvCxnSpPr>
          <p:cNvPr id="40" name="Gerader Verbinder 39">
            <a:extLst>
              <a:ext uri="{FF2B5EF4-FFF2-40B4-BE49-F238E27FC236}">
                <a16:creationId xmlns:a16="http://schemas.microsoft.com/office/drawing/2014/main" id="{C6C1CA16-6A38-17F3-A305-6087CC1E1A3A}"/>
              </a:ext>
            </a:extLst>
          </p:cNvPr>
          <p:cNvCxnSpPr>
            <a:cxnSpLocks/>
          </p:cNvCxnSpPr>
          <p:nvPr/>
        </p:nvCxnSpPr>
        <p:spPr>
          <a:xfrm>
            <a:off x="6787630" y="5240066"/>
            <a:ext cx="956066" cy="0"/>
          </a:xfrm>
          <a:prstGeom prst="line">
            <a:avLst/>
          </a:prstGeom>
          <a:ln>
            <a:solidFill>
              <a:srgbClr val="2A2E3B"/>
            </a:solidFill>
          </a:ln>
        </p:spPr>
        <p:style>
          <a:lnRef idx="1">
            <a:schemeClr val="accent1"/>
          </a:lnRef>
          <a:fillRef idx="0">
            <a:schemeClr val="accent1"/>
          </a:fillRef>
          <a:effectRef idx="0">
            <a:schemeClr val="accent1"/>
          </a:effectRef>
          <a:fontRef idx="minor">
            <a:schemeClr val="tx1"/>
          </a:fontRef>
        </p:style>
      </p:cxnSp>
      <p:pic>
        <p:nvPicPr>
          <p:cNvPr id="26" name="Grafik 25">
            <a:extLst>
              <a:ext uri="{FF2B5EF4-FFF2-40B4-BE49-F238E27FC236}">
                <a16:creationId xmlns:a16="http://schemas.microsoft.com/office/drawing/2014/main" id="{EADF8EF2-5DB6-2283-2F9C-23301AFEEB5C}"/>
              </a:ext>
            </a:extLst>
          </p:cNvPr>
          <p:cNvPicPr>
            <a:picLocks noChangeAspect="1"/>
          </p:cNvPicPr>
          <p:nvPr/>
        </p:nvPicPr>
        <p:blipFill>
          <a:blip r:embed="rId4"/>
          <a:stretch>
            <a:fillRect/>
          </a:stretch>
        </p:blipFill>
        <p:spPr>
          <a:xfrm>
            <a:off x="521438" y="1405641"/>
            <a:ext cx="131873" cy="175830"/>
          </a:xfrm>
          <a:prstGeom prst="rect">
            <a:avLst/>
          </a:prstGeom>
        </p:spPr>
      </p:pic>
      <p:pic>
        <p:nvPicPr>
          <p:cNvPr id="28" name="Grafik 27" descr="Sanduhr 60% mit einfarbiger Füllung">
            <a:extLst>
              <a:ext uri="{FF2B5EF4-FFF2-40B4-BE49-F238E27FC236}">
                <a16:creationId xmlns:a16="http://schemas.microsoft.com/office/drawing/2014/main" id="{DDB295D2-3001-6F16-08A1-B5C01BDA3B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438" y="3093493"/>
            <a:ext cx="187036" cy="187036"/>
          </a:xfrm>
          <a:prstGeom prst="rect">
            <a:avLst/>
          </a:prstGeom>
        </p:spPr>
      </p:pic>
      <p:pic>
        <p:nvPicPr>
          <p:cNvPr id="31" name="Grafik 30">
            <a:extLst>
              <a:ext uri="{FF2B5EF4-FFF2-40B4-BE49-F238E27FC236}">
                <a16:creationId xmlns:a16="http://schemas.microsoft.com/office/drawing/2014/main" id="{1882B976-AD11-1048-EF42-43F242A7477C}"/>
              </a:ext>
            </a:extLst>
          </p:cNvPr>
          <p:cNvPicPr>
            <a:picLocks noChangeAspect="1"/>
          </p:cNvPicPr>
          <p:nvPr/>
        </p:nvPicPr>
        <p:blipFill>
          <a:blip r:embed="rId4"/>
          <a:stretch>
            <a:fillRect/>
          </a:stretch>
        </p:blipFill>
        <p:spPr>
          <a:xfrm>
            <a:off x="2237892" y="1405641"/>
            <a:ext cx="131873" cy="175830"/>
          </a:xfrm>
          <a:prstGeom prst="rect">
            <a:avLst/>
          </a:prstGeom>
        </p:spPr>
      </p:pic>
      <p:pic>
        <p:nvPicPr>
          <p:cNvPr id="32" name="Grafik 31">
            <a:extLst>
              <a:ext uri="{FF2B5EF4-FFF2-40B4-BE49-F238E27FC236}">
                <a16:creationId xmlns:a16="http://schemas.microsoft.com/office/drawing/2014/main" id="{221F6AB1-F748-07F7-CFAB-3C13A15D9A9A}"/>
              </a:ext>
            </a:extLst>
          </p:cNvPr>
          <p:cNvPicPr>
            <a:picLocks noChangeAspect="1"/>
          </p:cNvPicPr>
          <p:nvPr/>
        </p:nvPicPr>
        <p:blipFill>
          <a:blip r:embed="rId4"/>
          <a:stretch>
            <a:fillRect/>
          </a:stretch>
        </p:blipFill>
        <p:spPr>
          <a:xfrm>
            <a:off x="3954346" y="1405641"/>
            <a:ext cx="131873" cy="175830"/>
          </a:xfrm>
          <a:prstGeom prst="rect">
            <a:avLst/>
          </a:prstGeom>
        </p:spPr>
      </p:pic>
      <p:pic>
        <p:nvPicPr>
          <p:cNvPr id="33" name="Grafik 32" descr="Sanduhr 60% mit einfarbiger Füllung">
            <a:extLst>
              <a:ext uri="{FF2B5EF4-FFF2-40B4-BE49-F238E27FC236}">
                <a16:creationId xmlns:a16="http://schemas.microsoft.com/office/drawing/2014/main" id="{F2B1239A-BCE2-6A09-59DA-EBE35C86BB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10310" y="3093493"/>
            <a:ext cx="187036" cy="187036"/>
          </a:xfrm>
          <a:prstGeom prst="rect">
            <a:avLst/>
          </a:prstGeom>
        </p:spPr>
      </p:pic>
    </p:spTree>
    <p:extLst>
      <p:ext uri="{BB962C8B-B14F-4D97-AF65-F5344CB8AC3E}">
        <p14:creationId xmlns:p14="http://schemas.microsoft.com/office/powerpoint/2010/main" val="428038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148C1D8-8DC7-9EE8-CB51-474172DEA743}"/>
              </a:ext>
            </a:extLst>
          </p:cNvPr>
          <p:cNvSpPr>
            <a:spLocks noGrp="1"/>
          </p:cNvSpPr>
          <p:nvPr>
            <p:ph type="title"/>
          </p:nvPr>
        </p:nvSpPr>
        <p:spPr/>
        <p:txBody>
          <a:bodyPr/>
          <a:lstStyle/>
          <a:p>
            <a:r>
              <a:rPr lang="de-DE" dirty="0"/>
              <a:t>Etappe 1</a:t>
            </a:r>
            <a:br>
              <a:rPr lang="de-DE" dirty="0"/>
            </a:br>
            <a:r>
              <a:rPr lang="de-DE" dirty="0"/>
              <a:t>Organisation aufbauen</a:t>
            </a:r>
          </a:p>
        </p:txBody>
      </p:sp>
      <p:sp>
        <p:nvSpPr>
          <p:cNvPr id="3" name="Foliennummernplatzhalter 2">
            <a:extLst>
              <a:ext uri="{FF2B5EF4-FFF2-40B4-BE49-F238E27FC236}">
                <a16:creationId xmlns:a16="http://schemas.microsoft.com/office/drawing/2014/main" id="{652E8B57-FBCF-4CB4-F140-0C29A4353D7A}"/>
              </a:ext>
            </a:extLst>
          </p:cNvPr>
          <p:cNvSpPr>
            <a:spLocks noGrp="1"/>
          </p:cNvSpPr>
          <p:nvPr>
            <p:ph type="sldNum" sz="quarter" idx="4294967295"/>
          </p:nvPr>
        </p:nvSpPr>
        <p:spPr>
          <a:xfrm>
            <a:off x="0" y="6356350"/>
            <a:ext cx="666750" cy="222250"/>
          </a:xfrm>
          <a:prstGeom prst="rect">
            <a:avLst/>
          </a:prstGeom>
        </p:spPr>
        <p:txBody>
          <a:bodyPr/>
          <a:lstStyle/>
          <a:p>
            <a:pPr algn="l"/>
            <a:r>
              <a:rPr lang="de-DE"/>
              <a:t>Seite </a:t>
            </a:r>
            <a:fld id="{116EDF81-E62B-6D4E-87B5-2A3890D58C7C}" type="slidenum">
              <a:rPr lang="de-DE" smtClean="0"/>
              <a:pPr algn="l"/>
              <a:t>5</a:t>
            </a:fld>
            <a:endParaRPr lang="de-DE" dirty="0"/>
          </a:p>
        </p:txBody>
      </p:sp>
    </p:spTree>
    <p:extLst>
      <p:ext uri="{BB962C8B-B14F-4D97-AF65-F5344CB8AC3E}">
        <p14:creationId xmlns:p14="http://schemas.microsoft.com/office/powerpoint/2010/main" val="272600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08233B1-09FF-FE69-1A1B-C09C026CD1D8}"/>
              </a:ext>
            </a:extLst>
          </p:cNvPr>
          <p:cNvSpPr>
            <a:spLocks noGrp="1"/>
          </p:cNvSpPr>
          <p:nvPr>
            <p:ph type="sldNum" sz="quarter" idx="4"/>
          </p:nvPr>
        </p:nvSpPr>
        <p:spPr/>
        <p:txBody>
          <a:bodyPr/>
          <a:lstStyle/>
          <a:p>
            <a:pPr algn="l"/>
            <a:r>
              <a:rPr lang="de-DE"/>
              <a:t>Seite </a:t>
            </a:r>
            <a:fld id="{116EDF81-E62B-6D4E-87B5-2A3890D58C7C}" type="slidenum">
              <a:rPr lang="de-DE" smtClean="0"/>
              <a:pPr algn="l"/>
              <a:t>6</a:t>
            </a:fld>
            <a:endParaRPr lang="de-DE" dirty="0"/>
          </a:p>
        </p:txBody>
      </p:sp>
      <p:pic>
        <p:nvPicPr>
          <p:cNvPr id="5" name="Grafik 4" descr="Ein Bild, das Text, Screenshot, Karte enthält.&#10;&#10;Automatisch generierte Beschreibung">
            <a:extLst>
              <a:ext uri="{FF2B5EF4-FFF2-40B4-BE49-F238E27FC236}">
                <a16:creationId xmlns:a16="http://schemas.microsoft.com/office/drawing/2014/main" id="{74490430-C4EF-FD81-B59E-180610F1A6C9}"/>
              </a:ext>
            </a:extLst>
          </p:cNvPr>
          <p:cNvPicPr>
            <a:picLocks noChangeAspect="1"/>
          </p:cNvPicPr>
          <p:nvPr/>
        </p:nvPicPr>
        <p:blipFill>
          <a:blip r:embed="rId3"/>
          <a:stretch>
            <a:fillRect/>
          </a:stretch>
        </p:blipFill>
        <p:spPr>
          <a:xfrm>
            <a:off x="1143942" y="446697"/>
            <a:ext cx="9904116" cy="5571067"/>
          </a:xfrm>
          <a:prstGeom prst="rect">
            <a:avLst/>
          </a:prstGeom>
        </p:spPr>
      </p:pic>
    </p:spTree>
    <p:extLst>
      <p:ext uri="{BB962C8B-B14F-4D97-AF65-F5344CB8AC3E}">
        <p14:creationId xmlns:p14="http://schemas.microsoft.com/office/powerpoint/2010/main" val="1058172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08233B1-09FF-FE69-1A1B-C09C026CD1D8}"/>
              </a:ext>
            </a:extLst>
          </p:cNvPr>
          <p:cNvSpPr>
            <a:spLocks noGrp="1"/>
          </p:cNvSpPr>
          <p:nvPr>
            <p:ph type="sldNum" sz="quarter" idx="4"/>
          </p:nvPr>
        </p:nvSpPr>
        <p:spPr/>
        <p:txBody>
          <a:bodyPr/>
          <a:lstStyle/>
          <a:p>
            <a:pPr algn="l"/>
            <a:r>
              <a:rPr lang="de-DE"/>
              <a:t>Seite </a:t>
            </a:r>
            <a:fld id="{116EDF81-E62B-6D4E-87B5-2A3890D58C7C}" type="slidenum">
              <a:rPr lang="de-DE" smtClean="0"/>
              <a:pPr algn="l"/>
              <a:t>7</a:t>
            </a:fld>
            <a:endParaRPr lang="de-DE" dirty="0"/>
          </a:p>
        </p:txBody>
      </p:sp>
      <p:pic>
        <p:nvPicPr>
          <p:cNvPr id="9" name="Grafik 8" descr="Ein Bild, das Karte enthält.&#10;&#10;Automatisch generierte Beschreibung mit mittlerer Zuverlässigkeit">
            <a:extLst>
              <a:ext uri="{FF2B5EF4-FFF2-40B4-BE49-F238E27FC236}">
                <a16:creationId xmlns:a16="http://schemas.microsoft.com/office/drawing/2014/main" id="{487EFD7E-881C-AA7D-FF54-0A782F32A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538" y="3860800"/>
            <a:ext cx="4793730" cy="2376473"/>
          </a:xfrm>
          <a:prstGeom prst="rect">
            <a:avLst/>
          </a:prstGeom>
        </p:spPr>
      </p:pic>
      <p:sp>
        <p:nvSpPr>
          <p:cNvPr id="10" name="Sprechblase: rechteckig 9">
            <a:extLst>
              <a:ext uri="{FF2B5EF4-FFF2-40B4-BE49-F238E27FC236}">
                <a16:creationId xmlns:a16="http://schemas.microsoft.com/office/drawing/2014/main" id="{EC17E09B-AB52-F9CE-658E-1E0AB40568A5}"/>
              </a:ext>
            </a:extLst>
          </p:cNvPr>
          <p:cNvSpPr/>
          <p:nvPr/>
        </p:nvSpPr>
        <p:spPr>
          <a:xfrm>
            <a:off x="1379538" y="1460964"/>
            <a:ext cx="3991115" cy="1849396"/>
          </a:xfrm>
          <a:prstGeom prst="wedgeRectCallout">
            <a:avLst>
              <a:gd name="adj1" fmla="val -21886"/>
              <a:gd name="adj2" fmla="val 64358"/>
            </a:avLst>
          </a:prstGeom>
          <a:solidFill>
            <a:srgbClr val="DBC8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2075">
              <a:tabLst>
                <a:tab pos="3946525" algn="l"/>
              </a:tabLst>
            </a:pPr>
            <a:r>
              <a:rPr lang="de-DE" sz="1400" b="1" dirty="0">
                <a:solidFill>
                  <a:srgbClr val="3A4B72"/>
                </a:solidFill>
              </a:rPr>
              <a:t>… auf die Wissenschaft hören.</a:t>
            </a:r>
          </a:p>
          <a:p>
            <a:pPr marL="92075">
              <a:tabLst>
                <a:tab pos="3946525" algn="l"/>
              </a:tabLst>
            </a:pPr>
            <a:endParaRPr lang="de-DE" sz="1400" dirty="0">
              <a:solidFill>
                <a:srgbClr val="3A4B72"/>
              </a:solidFill>
            </a:endParaRPr>
          </a:p>
          <a:p>
            <a:pPr marL="92075">
              <a:tabLst>
                <a:tab pos="3762375" algn="l"/>
              </a:tabLst>
            </a:pPr>
            <a:r>
              <a:rPr lang="de-DE" sz="1400" dirty="0">
                <a:solidFill>
                  <a:srgbClr val="3A4B72"/>
                </a:solidFill>
              </a:rPr>
              <a:t>Die Wissenschaft betont, dass auf allen Ebenen schnell, ambitioniert und tiefgreifend gehandelt werden muss, um Schäden und Risiken für die Menschheit abzuwenden. Es besteht noch Hoffnung, dass dadurch das Schlimmste verhindert werden kann.   </a:t>
            </a:r>
          </a:p>
        </p:txBody>
      </p:sp>
      <p:sp>
        <p:nvSpPr>
          <p:cNvPr id="11" name="Titel 1">
            <a:extLst>
              <a:ext uri="{FF2B5EF4-FFF2-40B4-BE49-F238E27FC236}">
                <a16:creationId xmlns:a16="http://schemas.microsoft.com/office/drawing/2014/main" id="{2A55ED6D-6277-7992-CD1F-0B3DA40696DA}"/>
              </a:ext>
            </a:extLst>
          </p:cNvPr>
          <p:cNvSpPr>
            <a:spLocks noGrp="1"/>
          </p:cNvSpPr>
          <p:nvPr>
            <p:ph type="title"/>
          </p:nvPr>
        </p:nvSpPr>
        <p:spPr>
          <a:xfrm>
            <a:off x="1130838" y="403937"/>
            <a:ext cx="10515600" cy="557139"/>
          </a:xfrm>
        </p:spPr>
        <p:txBody>
          <a:bodyPr>
            <a:noAutofit/>
          </a:bodyPr>
          <a:lstStyle/>
          <a:p>
            <a:r>
              <a:rPr lang="de-DE" sz="2000" dirty="0"/>
              <a:t>Kommunale Verwaltungen machen sich auf den Weg treibhausgasneutral zu werden, weil sie… </a:t>
            </a:r>
          </a:p>
        </p:txBody>
      </p:sp>
      <p:sp>
        <p:nvSpPr>
          <p:cNvPr id="2" name="Textfeld 1">
            <a:extLst>
              <a:ext uri="{FF2B5EF4-FFF2-40B4-BE49-F238E27FC236}">
                <a16:creationId xmlns:a16="http://schemas.microsoft.com/office/drawing/2014/main" id="{A6B4C7EC-2412-6198-E0D8-45A3E1D5FE81}"/>
              </a:ext>
            </a:extLst>
          </p:cNvPr>
          <p:cNvSpPr txBox="1"/>
          <p:nvPr/>
        </p:nvSpPr>
        <p:spPr>
          <a:xfrm>
            <a:off x="6849796" y="3860800"/>
            <a:ext cx="3965881" cy="2292935"/>
          </a:xfrm>
          <a:prstGeom prst="rect">
            <a:avLst/>
          </a:prstGeom>
          <a:noFill/>
        </p:spPr>
        <p:txBody>
          <a:bodyPr wrap="square" rtlCol="0">
            <a:spAutoFit/>
          </a:bodyPr>
          <a:lstStyle/>
          <a:p>
            <a:r>
              <a:rPr lang="de-DE" sz="1100" dirty="0">
                <a:solidFill>
                  <a:srgbClr val="3A4B72"/>
                </a:solidFill>
              </a:rPr>
              <a:t>Der Weltklimarat hat eine maximale Erderwärmung um 1,5 Grad Celsius im Vergleich zur vorindustriellen Zeit als „sicheren Handlungsspielraum“ für die Zukunft des Planeten definiert.</a:t>
            </a:r>
          </a:p>
          <a:p>
            <a:endParaRPr lang="de-DE" sz="1100" dirty="0">
              <a:solidFill>
                <a:srgbClr val="3A4B72"/>
              </a:solidFill>
            </a:endParaRPr>
          </a:p>
          <a:p>
            <a:r>
              <a:rPr lang="de-DE" sz="1100" dirty="0">
                <a:solidFill>
                  <a:srgbClr val="3A4B72"/>
                </a:solidFill>
              </a:rPr>
              <a:t>Deutschland hat seinen fairen Anteil am daraus abgeleiteten „CO</a:t>
            </a:r>
            <a:r>
              <a:rPr lang="de-DE" sz="1100" baseline="-25000" dirty="0">
                <a:solidFill>
                  <a:srgbClr val="3A4B72"/>
                </a:solidFill>
              </a:rPr>
              <a:t>2</a:t>
            </a:r>
            <a:r>
              <a:rPr lang="de-DE" sz="1100" dirty="0">
                <a:solidFill>
                  <a:srgbClr val="3A4B72"/>
                </a:solidFill>
              </a:rPr>
              <a:t>-Budget“ bereits im Frühjahr 2024 aufgebraucht. </a:t>
            </a:r>
          </a:p>
          <a:p>
            <a:endParaRPr lang="de-DE" sz="1100" dirty="0">
              <a:solidFill>
                <a:srgbClr val="3A4B72"/>
              </a:solidFill>
            </a:endParaRPr>
          </a:p>
          <a:p>
            <a:r>
              <a:rPr lang="de-DE" sz="1100" dirty="0">
                <a:solidFill>
                  <a:srgbClr val="3A4B72"/>
                </a:solidFill>
              </a:rPr>
              <a:t>Die globalen Durchschnittstemperaturen lagen in den letzten zwölf Monaten durchgängig über 1,5 Grad Celsius. </a:t>
            </a:r>
          </a:p>
          <a:p>
            <a:endParaRPr lang="de-DE" sz="1100" dirty="0">
              <a:solidFill>
                <a:srgbClr val="3A4B72"/>
              </a:solidFill>
            </a:endParaRPr>
          </a:p>
          <a:p>
            <a:r>
              <a:rPr lang="de-DE" sz="1100" dirty="0">
                <a:solidFill>
                  <a:srgbClr val="3A4B72"/>
                </a:solidFill>
              </a:rPr>
              <a:t>Die Kosten für Schäden durch Extremwetter werden in Deutschland absehbar durchschnittlich jedes Jahr rund 40 Mrd. Euro betragen (wie im Ahrtalflut-Jahr 2021).</a:t>
            </a:r>
          </a:p>
        </p:txBody>
      </p:sp>
    </p:spTree>
    <p:extLst>
      <p:ext uri="{BB962C8B-B14F-4D97-AF65-F5344CB8AC3E}">
        <p14:creationId xmlns:p14="http://schemas.microsoft.com/office/powerpoint/2010/main" val="109337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08233B1-09FF-FE69-1A1B-C09C026CD1D8}"/>
              </a:ext>
            </a:extLst>
          </p:cNvPr>
          <p:cNvSpPr>
            <a:spLocks noGrp="1"/>
          </p:cNvSpPr>
          <p:nvPr>
            <p:ph type="sldNum" sz="quarter" idx="4"/>
          </p:nvPr>
        </p:nvSpPr>
        <p:spPr/>
        <p:txBody>
          <a:bodyPr/>
          <a:lstStyle/>
          <a:p>
            <a:pPr algn="l"/>
            <a:r>
              <a:rPr lang="de-DE"/>
              <a:t>Seite </a:t>
            </a:r>
            <a:fld id="{116EDF81-E62B-6D4E-87B5-2A3890D58C7C}" type="slidenum">
              <a:rPr lang="de-DE" smtClean="0"/>
              <a:pPr algn="l"/>
              <a:t>8</a:t>
            </a:fld>
            <a:endParaRPr lang="de-DE" dirty="0"/>
          </a:p>
        </p:txBody>
      </p:sp>
      <p:pic>
        <p:nvPicPr>
          <p:cNvPr id="9" name="Grafik 8" descr="Ein Bild, das Karte enthält.&#10;&#10;Automatisch generierte Beschreibung mit mittlerer Zuverlässigkeit">
            <a:extLst>
              <a:ext uri="{FF2B5EF4-FFF2-40B4-BE49-F238E27FC236}">
                <a16:creationId xmlns:a16="http://schemas.microsoft.com/office/drawing/2014/main" id="{487EFD7E-881C-AA7D-FF54-0A782F32A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538" y="3860800"/>
            <a:ext cx="4793730" cy="2376473"/>
          </a:xfrm>
          <a:prstGeom prst="rect">
            <a:avLst/>
          </a:prstGeom>
        </p:spPr>
      </p:pic>
      <p:sp>
        <p:nvSpPr>
          <p:cNvPr id="10" name="Sprechblase: rechteckig 9">
            <a:extLst>
              <a:ext uri="{FF2B5EF4-FFF2-40B4-BE49-F238E27FC236}">
                <a16:creationId xmlns:a16="http://schemas.microsoft.com/office/drawing/2014/main" id="{EC17E09B-AB52-F9CE-658E-1E0AB40568A5}"/>
              </a:ext>
            </a:extLst>
          </p:cNvPr>
          <p:cNvSpPr/>
          <p:nvPr/>
        </p:nvSpPr>
        <p:spPr>
          <a:xfrm>
            <a:off x="1379538" y="1460963"/>
            <a:ext cx="4292057" cy="2277662"/>
          </a:xfrm>
          <a:prstGeom prst="wedgeRectCallout">
            <a:avLst>
              <a:gd name="adj1" fmla="val -21886"/>
              <a:gd name="adj2" fmla="val 64358"/>
            </a:avLst>
          </a:prstGeom>
          <a:solidFill>
            <a:srgbClr val="DBC8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2075">
              <a:tabLst>
                <a:tab pos="3946525" algn="l"/>
              </a:tabLst>
            </a:pPr>
            <a:r>
              <a:rPr lang="de-DE" sz="1400" b="1" dirty="0">
                <a:solidFill>
                  <a:srgbClr val="3A4B72"/>
                </a:solidFill>
              </a:rPr>
              <a:t>… gesetzlich dazu verpflichtet sind.</a:t>
            </a:r>
            <a:br>
              <a:rPr lang="de-DE" sz="1400" b="1" dirty="0">
                <a:solidFill>
                  <a:srgbClr val="3A4B72"/>
                </a:solidFill>
              </a:rPr>
            </a:br>
            <a:endParaRPr lang="de-DE" sz="1400" b="1" dirty="0">
              <a:solidFill>
                <a:srgbClr val="3A4B72"/>
              </a:solidFill>
            </a:endParaRPr>
          </a:p>
          <a:p>
            <a:pPr marL="92075">
              <a:tabLst>
                <a:tab pos="3946525" algn="l"/>
              </a:tabLst>
            </a:pPr>
            <a:r>
              <a:rPr lang="de-DE" sz="1400" dirty="0">
                <a:solidFill>
                  <a:srgbClr val="3A4B72"/>
                </a:solidFill>
              </a:rPr>
              <a:t>Das Pariser Klimaabkommen und das Bundes-Klimaschutzgesetz verpflichten Deutschland zur Einhaltung des 1,5-Grad-Ziels. Auch das Grundgesetz betont die Bedeutung des Klimaschutzes für Verwaltungen. EU- und Landesgesetze verlangen, dass Verwaltungen eine Vorbildfunktion übernehmen, insbesondere bei Gebäuden, Beschaffungen, Energieverbräuchen und Berichten.</a:t>
            </a:r>
          </a:p>
        </p:txBody>
      </p:sp>
      <p:sp>
        <p:nvSpPr>
          <p:cNvPr id="11" name="Titel 1">
            <a:extLst>
              <a:ext uri="{FF2B5EF4-FFF2-40B4-BE49-F238E27FC236}">
                <a16:creationId xmlns:a16="http://schemas.microsoft.com/office/drawing/2014/main" id="{2A55ED6D-6277-7992-CD1F-0B3DA40696DA}"/>
              </a:ext>
            </a:extLst>
          </p:cNvPr>
          <p:cNvSpPr>
            <a:spLocks noGrp="1"/>
          </p:cNvSpPr>
          <p:nvPr>
            <p:ph type="title"/>
          </p:nvPr>
        </p:nvSpPr>
        <p:spPr>
          <a:xfrm>
            <a:off x="1130838" y="403937"/>
            <a:ext cx="10515600" cy="557139"/>
          </a:xfrm>
        </p:spPr>
        <p:txBody>
          <a:bodyPr>
            <a:noAutofit/>
          </a:bodyPr>
          <a:lstStyle/>
          <a:p>
            <a:r>
              <a:rPr lang="de-DE" sz="2000" dirty="0"/>
              <a:t>Kommunale Verwaltungen machen sich auf den Weg treibhausgasneutral zu werden, weil sie… </a:t>
            </a:r>
          </a:p>
        </p:txBody>
      </p:sp>
      <p:pic>
        <p:nvPicPr>
          <p:cNvPr id="5" name="Grafik 4" descr="Ein Bild, das Text, Karte, Atlas, Erde enthält.&#10;&#10;Automatisch generierte Beschreibung">
            <a:extLst>
              <a:ext uri="{FF2B5EF4-FFF2-40B4-BE49-F238E27FC236}">
                <a16:creationId xmlns:a16="http://schemas.microsoft.com/office/drawing/2014/main" id="{082B4F2A-9D0D-B0AA-B6ED-9405D3F835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4293" y="3726523"/>
            <a:ext cx="4872145" cy="2740848"/>
          </a:xfrm>
          <a:prstGeom prst="rect">
            <a:avLst/>
          </a:prstGeom>
        </p:spPr>
      </p:pic>
    </p:spTree>
    <p:extLst>
      <p:ext uri="{BB962C8B-B14F-4D97-AF65-F5344CB8AC3E}">
        <p14:creationId xmlns:p14="http://schemas.microsoft.com/office/powerpoint/2010/main" val="1983005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9D2B1-C1D5-5AC0-654A-61D509D31B84}"/>
              </a:ext>
            </a:extLst>
          </p:cNvPr>
          <p:cNvSpPr>
            <a:spLocks noGrp="1"/>
          </p:cNvSpPr>
          <p:nvPr>
            <p:ph type="title"/>
          </p:nvPr>
        </p:nvSpPr>
        <p:spPr/>
        <p:txBody>
          <a:bodyPr/>
          <a:lstStyle/>
          <a:p>
            <a:r>
              <a:rPr lang="de-DE" dirty="0"/>
              <a:t>Gesetze</a:t>
            </a:r>
          </a:p>
        </p:txBody>
      </p:sp>
      <p:sp>
        <p:nvSpPr>
          <p:cNvPr id="3" name="Foliennummernplatzhalter 2">
            <a:extLst>
              <a:ext uri="{FF2B5EF4-FFF2-40B4-BE49-F238E27FC236}">
                <a16:creationId xmlns:a16="http://schemas.microsoft.com/office/drawing/2014/main" id="{BA269D27-35DA-B7A1-5612-85F7725D07E1}"/>
              </a:ext>
            </a:extLst>
          </p:cNvPr>
          <p:cNvSpPr>
            <a:spLocks noGrp="1"/>
          </p:cNvSpPr>
          <p:nvPr>
            <p:ph type="sldNum" sz="quarter" idx="4"/>
          </p:nvPr>
        </p:nvSpPr>
        <p:spPr/>
        <p:txBody>
          <a:bodyPr/>
          <a:lstStyle/>
          <a:p>
            <a:pPr algn="l"/>
            <a:r>
              <a:rPr lang="de-DE">
                <a:solidFill>
                  <a:schemeClr val="tx1"/>
                </a:solidFill>
              </a:rPr>
              <a:t>Seite </a:t>
            </a:r>
            <a:fld id="{116EDF81-E62B-6D4E-87B5-2A3890D58C7C}" type="slidenum">
              <a:rPr lang="de-DE" smtClean="0">
                <a:solidFill>
                  <a:schemeClr val="tx1"/>
                </a:solidFill>
              </a:rPr>
              <a:pPr algn="l"/>
              <a:t>9</a:t>
            </a:fld>
            <a:endParaRPr lang="de-DE" dirty="0">
              <a:solidFill>
                <a:schemeClr val="tx1"/>
              </a:solidFill>
            </a:endParaRPr>
          </a:p>
        </p:txBody>
      </p:sp>
      <p:pic>
        <p:nvPicPr>
          <p:cNvPr id="4" name="Grafik 3" descr="Ein Bild, das Text, Karte, Atlas, Erde enthält.&#10;&#10;Automatisch generierte Beschreibung">
            <a:extLst>
              <a:ext uri="{FF2B5EF4-FFF2-40B4-BE49-F238E27FC236}">
                <a16:creationId xmlns:a16="http://schemas.microsoft.com/office/drawing/2014/main" id="{4EFA8CD1-32E2-508D-F156-F3B4DE651E8F}"/>
              </a:ext>
            </a:extLst>
          </p:cNvPr>
          <p:cNvPicPr>
            <a:picLocks noChangeAspect="1"/>
          </p:cNvPicPr>
          <p:nvPr/>
        </p:nvPicPr>
        <p:blipFill rotWithShape="1">
          <a:blip r:embed="rId3">
            <a:extLst>
              <a:ext uri="{28A0092B-C50C-407E-A947-70E740481C1C}">
                <a14:useLocalDpi xmlns:a14="http://schemas.microsoft.com/office/drawing/2010/main" val="0"/>
              </a:ext>
            </a:extLst>
          </a:blip>
          <a:srcRect l="31462" r="26948"/>
          <a:stretch/>
        </p:blipFill>
        <p:spPr>
          <a:xfrm>
            <a:off x="3736437" y="547661"/>
            <a:ext cx="4294209" cy="5808390"/>
          </a:xfrm>
          <a:prstGeom prst="rect">
            <a:avLst/>
          </a:prstGeom>
        </p:spPr>
      </p:pic>
      <p:pic>
        <p:nvPicPr>
          <p:cNvPr id="6" name="Grafik 5" descr="Ein Bild, das Text, Karte, Atlas, Erde enthält.&#10;&#10;Automatisch generierte Beschreibung">
            <a:extLst>
              <a:ext uri="{FF2B5EF4-FFF2-40B4-BE49-F238E27FC236}">
                <a16:creationId xmlns:a16="http://schemas.microsoft.com/office/drawing/2014/main" id="{904CFAA7-1F9C-B30E-0D7C-DDF2A8E46A29}"/>
              </a:ext>
            </a:extLst>
          </p:cNvPr>
          <p:cNvPicPr>
            <a:picLocks noChangeAspect="1"/>
          </p:cNvPicPr>
          <p:nvPr/>
        </p:nvPicPr>
        <p:blipFill rotWithShape="1">
          <a:blip r:embed="rId4">
            <a:extLst>
              <a:ext uri="{28A0092B-C50C-407E-A947-70E740481C1C}">
                <a14:useLocalDpi xmlns:a14="http://schemas.microsoft.com/office/drawing/2010/main" val="0"/>
              </a:ext>
            </a:extLst>
          </a:blip>
          <a:srcRect r="75612" b="61099"/>
          <a:stretch/>
        </p:blipFill>
        <p:spPr>
          <a:xfrm>
            <a:off x="7380157" y="4291424"/>
            <a:ext cx="2207161" cy="1980585"/>
          </a:xfrm>
          <a:prstGeom prst="rect">
            <a:avLst/>
          </a:prstGeom>
        </p:spPr>
      </p:pic>
    </p:spTree>
    <p:extLst>
      <p:ext uri="{BB962C8B-B14F-4D97-AF65-F5344CB8AC3E}">
        <p14:creationId xmlns:p14="http://schemas.microsoft.com/office/powerpoint/2010/main" val="367365708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halt">
  <a:themeElements>
    <a:clrScheme name="ifeu_Farben">
      <a:dk1>
        <a:srgbClr val="000000"/>
      </a:dk1>
      <a:lt1>
        <a:srgbClr val="FFFFFF"/>
      </a:lt1>
      <a:dk2>
        <a:srgbClr val="003746"/>
      </a:dk2>
      <a:lt2>
        <a:srgbClr val="A2C5D3"/>
      </a:lt2>
      <a:accent1>
        <a:srgbClr val="93C120"/>
      </a:accent1>
      <a:accent2>
        <a:srgbClr val="DEDC00"/>
      </a:accent2>
      <a:accent3>
        <a:srgbClr val="00609C"/>
      </a:accent3>
      <a:accent4>
        <a:srgbClr val="A2C5D3"/>
      </a:accent4>
      <a:accent5>
        <a:srgbClr val="978B87"/>
      </a:accent5>
      <a:accent6>
        <a:srgbClr val="4C2F48"/>
      </a:accent6>
      <a:hlink>
        <a:srgbClr val="93C120"/>
      </a:hlink>
      <a:folHlink>
        <a:srgbClr val="2F4E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400" dirty="0"/>
        </a:defPPr>
      </a:lstStyle>
    </a:txDef>
  </a:objectDefaults>
  <a:extraClrSchemeLst/>
  <a:extLst>
    <a:ext uri="{05A4C25C-085E-4340-85A3-A5531E510DB2}">
      <thm15:themeFamily xmlns:thm15="http://schemas.microsoft.com/office/thememl/2012/main" name="211118_ifeu_partnerlogos.potx  -  Schreibgeschützt" id="{ECC7A9E6-10E7-4DFB-AE8C-08616CE1DFD5}" vid="{C5C13899-607B-4B7C-A9E3-376965DDC25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1849</Words>
  <Application>Microsoft Office PowerPoint</Application>
  <PresentationFormat>Breitbild</PresentationFormat>
  <Paragraphs>208</Paragraphs>
  <Slides>15</Slides>
  <Notes>14</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15</vt:i4>
      </vt:variant>
    </vt:vector>
  </HeadingPairs>
  <TitlesOfParts>
    <vt:vector size="23" baseType="lpstr">
      <vt:lpstr>Aptos Light</vt:lpstr>
      <vt:lpstr>Arial</vt:lpstr>
      <vt:lpstr>Asap</vt:lpstr>
      <vt:lpstr>Bradley Hand ITC</vt:lpstr>
      <vt:lpstr>Calibri</vt:lpstr>
      <vt:lpstr>Symbol</vt:lpstr>
      <vt:lpstr>Office</vt:lpstr>
      <vt:lpstr>1_Inhalt</vt:lpstr>
      <vt:lpstr>PowerPoint-Präsentation</vt:lpstr>
      <vt:lpstr>Verwendungshinweise</vt:lpstr>
      <vt:lpstr>9 Etappen – 1 Ziel </vt:lpstr>
      <vt:lpstr>Etappen – Wo stehen wir? </vt:lpstr>
      <vt:lpstr>Etappe 1 Organisation aufbauen</vt:lpstr>
      <vt:lpstr>PowerPoint-Präsentation</vt:lpstr>
      <vt:lpstr>Kommunale Verwaltungen machen sich auf den Weg treibhausgasneutral zu werden, weil sie… </vt:lpstr>
      <vt:lpstr>Kommunale Verwaltungen machen sich auf den Weg treibhausgasneutral zu werden, weil sie… </vt:lpstr>
      <vt:lpstr>Gesetze</vt:lpstr>
      <vt:lpstr>Kommunale Verwaltungen machen sich auf den Weg treibhausgasneutral zu werden, weil sie… </vt:lpstr>
      <vt:lpstr>Motivation/Werte</vt:lpstr>
      <vt:lpstr>Kommunale Verwaltungen machen sich auf den Weg treibhausgasneutral zu werden, weil sie… </vt:lpstr>
      <vt:lpstr>Gestaltungsmacht</vt:lpstr>
      <vt:lpstr>Kommunale Verwaltungen machen sich auf den Weg treibhausgasneutral zu werden, weil sie… </vt:lpstr>
      <vt:lpstr>PowerPoint-Präsentation</vt:lpstr>
    </vt:vector>
  </TitlesOfParts>
  <Company>Leipziger Institut für Energie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Marion Elle</dc:creator>
  <cp:lastModifiedBy>Marion Elle</cp:lastModifiedBy>
  <cp:revision>67</cp:revision>
  <cp:lastPrinted>2024-09-17T09:25:31Z</cp:lastPrinted>
  <dcterms:created xsi:type="dcterms:W3CDTF">2024-09-13T15:28:43Z</dcterms:created>
  <dcterms:modified xsi:type="dcterms:W3CDTF">2024-12-30T10:57:59Z</dcterms:modified>
</cp:coreProperties>
</file>